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sldIdLst>
    <p:sldId id="256" r:id="rId2"/>
    <p:sldId id="257" r:id="rId3"/>
    <p:sldId id="260" r:id="rId4"/>
    <p:sldId id="282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88" r:id="rId18"/>
    <p:sldId id="274" r:id="rId19"/>
    <p:sldId id="275" r:id="rId20"/>
    <p:sldId id="304" r:id="rId21"/>
    <p:sldId id="280" r:id="rId22"/>
    <p:sldId id="281" r:id="rId23"/>
    <p:sldId id="258" r:id="rId24"/>
    <p:sldId id="278" r:id="rId25"/>
    <p:sldId id="279" r:id="rId26"/>
    <p:sldId id="259" r:id="rId27"/>
    <p:sldId id="276" r:id="rId28"/>
    <p:sldId id="277" r:id="rId29"/>
    <p:sldId id="283" r:id="rId30"/>
    <p:sldId id="284" r:id="rId31"/>
    <p:sldId id="303" r:id="rId32"/>
    <p:sldId id="305" r:id="rId33"/>
    <p:sldId id="285" r:id="rId34"/>
    <p:sldId id="286" r:id="rId35"/>
    <p:sldId id="287" r:id="rId36"/>
    <p:sldId id="310" r:id="rId37"/>
    <p:sldId id="289" r:id="rId38"/>
    <p:sldId id="293" r:id="rId39"/>
    <p:sldId id="290" r:id="rId40"/>
    <p:sldId id="291" r:id="rId41"/>
    <p:sldId id="292" r:id="rId42"/>
    <p:sldId id="311" r:id="rId43"/>
    <p:sldId id="294" r:id="rId44"/>
    <p:sldId id="295" r:id="rId45"/>
    <p:sldId id="296" r:id="rId46"/>
    <p:sldId id="297" r:id="rId47"/>
    <p:sldId id="298" r:id="rId48"/>
    <p:sldId id="299" r:id="rId49"/>
    <p:sldId id="312" r:id="rId50"/>
    <p:sldId id="301" r:id="rId51"/>
    <p:sldId id="306" r:id="rId52"/>
    <p:sldId id="307" r:id="rId53"/>
    <p:sldId id="309" r:id="rId5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C3FF"/>
    <a:srgbClr val="0000FF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image" Target="../media/image9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743C37-78CA-4F89-B11B-C29267310DC4}" type="datetimeFigureOut">
              <a:rPr lang="en-GB" smtClean="0"/>
              <a:t>15/03/2019</a:t>
            </a:fld>
            <a:endParaRPr lang="en-GB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7A3608-DC04-498F-9FB3-AEB6CE93B88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09079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7A3608-DC04-498F-9FB3-AEB6CE93B88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97725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7A3608-DC04-498F-9FB3-AEB6CE93B88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4743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7A3608-DC04-498F-9FB3-AEB6CE93B88D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1593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7A3608-DC04-498F-9FB3-AEB6CE93B88D}" type="slidenum">
              <a:rPr lang="en-GB" smtClean="0"/>
              <a:t>52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08819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56472-3B13-4BD6-9C8F-FB9D7CCB2282}" type="datetime1">
              <a:rPr lang="en-GB" smtClean="0"/>
              <a:t>15/03/2019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Alternanza scuola-lavoro, 19 marzo 2019, Istituto di Cristallografia-CNR, Bari</a:t>
            </a:r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BFE71-7623-4C60-9342-50703C54D46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9342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82E0A-525B-488F-B19C-39786AF9279E}" type="datetime1">
              <a:rPr lang="en-GB" smtClean="0"/>
              <a:t>15/03/2019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Alternanza scuola-lavoro, 19 marzo 2019, Istituto di Cristallografia-CNR, Bari</a:t>
            </a:r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BFE71-7623-4C60-9342-50703C54D46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2693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FF7F2-CD1E-43BA-B885-C42F12952F3E}" type="datetime1">
              <a:rPr lang="en-GB" smtClean="0"/>
              <a:t>15/03/2019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Alternanza scuola-lavoro, 19 marzo 2019, Istituto di Cristallografia-CNR, Bari</a:t>
            </a:r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BFE71-7623-4C60-9342-50703C54D46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5482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7F5F5-3B85-4C4E-89EC-DA0CFA14EA94}" type="datetime1">
              <a:rPr lang="en-GB" smtClean="0"/>
              <a:t>15/03/2019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Alternanza scuola-lavoro, 19 marzo 2019, Istituto di Cristallografia-CNR, Bari</a:t>
            </a:r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BFE71-7623-4C60-9342-50703C54D46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9101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6FD07-7452-48BB-ADBF-7A0B4060322F}" type="datetime1">
              <a:rPr lang="en-GB" smtClean="0"/>
              <a:t>15/03/2019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Alternanza scuola-lavoro, 19 marzo 2019, Istituto di Cristallografia-CNR, Bari</a:t>
            </a:r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BFE71-7623-4C60-9342-50703C54D46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0403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45880-59B5-4A2A-8F3D-0F22D2A4D0A6}" type="datetime1">
              <a:rPr lang="en-GB" smtClean="0"/>
              <a:t>15/03/2019</a:t>
            </a:fld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Alternanza scuola-lavoro, 19 marzo 2019, Istituto di Cristallografia-CNR, Bari</a:t>
            </a:r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BFE71-7623-4C60-9342-50703C54D46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103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ECFC8-D81B-4FE3-AA9C-CC4D9EAE2B50}" type="datetime1">
              <a:rPr lang="en-GB" smtClean="0"/>
              <a:t>15/03/2019</a:t>
            </a:fld>
            <a:endParaRPr lang="en-GB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Alternanza scuola-lavoro, 19 marzo 2019, Istituto di Cristallografia-CNR, Bari</a:t>
            </a:r>
            <a:endParaRPr lang="en-GB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BFE71-7623-4C60-9342-50703C54D46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9265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475F6-3177-45FB-B0BE-8C83EEB7276D}" type="datetime1">
              <a:rPr lang="en-GB" smtClean="0"/>
              <a:t>15/03/2019</a:t>
            </a:fld>
            <a:endParaRPr lang="en-GB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Alternanza scuola-lavoro, 19 marzo 2019, Istituto di Cristallografia-CNR, Bari</a:t>
            </a:r>
            <a:endParaRPr lang="en-GB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BFE71-7623-4C60-9342-50703C54D46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1875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EC99D-E489-494A-9C48-D2211831AF5F}" type="datetime1">
              <a:rPr lang="en-GB" smtClean="0"/>
              <a:t>15/03/2019</a:t>
            </a:fld>
            <a:endParaRPr lang="en-GB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Alternanza scuola-lavoro, 19 marzo 2019, Istituto di Cristallografia-CNR, Bari</a:t>
            </a:r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BFE71-7623-4C60-9342-50703C54D46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1080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E2BF4-7852-4290-B129-C05272B493BC}" type="datetime1">
              <a:rPr lang="en-GB" smtClean="0"/>
              <a:t>15/03/2019</a:t>
            </a:fld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Alternanza scuola-lavoro, 19 marzo 2019, Istituto di Cristallografia-CNR, Bari</a:t>
            </a:r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BFE71-7623-4C60-9342-50703C54D46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0056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C3365-DBC6-4D0B-8124-AD45BE3AD6FA}" type="datetime1">
              <a:rPr lang="en-GB" smtClean="0"/>
              <a:t>15/03/2019</a:t>
            </a:fld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Alternanza scuola-lavoro, 19 marzo 2019, Istituto di Cristallografia-CNR, Bari</a:t>
            </a:r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BFE71-7623-4C60-9342-50703C54D46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2966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361DF-D73C-412E-89A2-6EA4F3CA907A}" type="datetime1">
              <a:rPr lang="en-GB" smtClean="0"/>
              <a:t>15/03/2019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Alternanza scuola-lavoro, 19 marzo 2019, Istituto di Cristallografia-CNR, Bari</a:t>
            </a:r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1BFE71-7623-4C60-9342-50703C54D46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0382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../../Corso%20di%20Cristallografia%202011_2012/cristallografia%20con%20lab_2011_%202012/lezioni_2011_primo%20anno/Young_experiment.gif" TargetMode="External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gif"/></Relationships>
</file>

<file path=ppt/slides/_rels/slide22.xml.rels><?xml version="1.0" encoding="UTF-8" standalone="yes"?>
<Relationships xmlns="http://schemas.openxmlformats.org/package/2006/relationships"><Relationship Id="rId26" Type="http://schemas.openxmlformats.org/officeDocument/2006/relationships/tags" Target="../tags/tag35.xml"/><Relationship Id="rId21" Type="http://schemas.openxmlformats.org/officeDocument/2006/relationships/tags" Target="../tags/tag30.xml"/><Relationship Id="rId42" Type="http://schemas.openxmlformats.org/officeDocument/2006/relationships/tags" Target="../tags/tag51.xml"/><Relationship Id="rId47" Type="http://schemas.openxmlformats.org/officeDocument/2006/relationships/tags" Target="../tags/tag56.xml"/><Relationship Id="rId63" Type="http://schemas.openxmlformats.org/officeDocument/2006/relationships/tags" Target="../tags/tag72.xml"/><Relationship Id="rId68" Type="http://schemas.openxmlformats.org/officeDocument/2006/relationships/tags" Target="../tags/tag77.xml"/><Relationship Id="rId2" Type="http://schemas.openxmlformats.org/officeDocument/2006/relationships/tags" Target="../tags/tag11.xml"/><Relationship Id="rId16" Type="http://schemas.openxmlformats.org/officeDocument/2006/relationships/tags" Target="../tags/tag25.xml"/><Relationship Id="rId29" Type="http://schemas.openxmlformats.org/officeDocument/2006/relationships/tags" Target="../tags/tag38.xml"/><Relationship Id="rId11" Type="http://schemas.openxmlformats.org/officeDocument/2006/relationships/tags" Target="../tags/tag20.xml"/><Relationship Id="rId24" Type="http://schemas.openxmlformats.org/officeDocument/2006/relationships/tags" Target="../tags/tag33.xml"/><Relationship Id="rId32" Type="http://schemas.openxmlformats.org/officeDocument/2006/relationships/tags" Target="../tags/tag41.xml"/><Relationship Id="rId37" Type="http://schemas.openxmlformats.org/officeDocument/2006/relationships/tags" Target="../tags/tag46.xml"/><Relationship Id="rId40" Type="http://schemas.openxmlformats.org/officeDocument/2006/relationships/tags" Target="../tags/tag49.xml"/><Relationship Id="rId45" Type="http://schemas.openxmlformats.org/officeDocument/2006/relationships/tags" Target="../tags/tag54.xml"/><Relationship Id="rId53" Type="http://schemas.openxmlformats.org/officeDocument/2006/relationships/tags" Target="../tags/tag62.xml"/><Relationship Id="rId58" Type="http://schemas.openxmlformats.org/officeDocument/2006/relationships/tags" Target="../tags/tag67.xml"/><Relationship Id="rId66" Type="http://schemas.openxmlformats.org/officeDocument/2006/relationships/tags" Target="../tags/tag75.xml"/><Relationship Id="rId74" Type="http://schemas.openxmlformats.org/officeDocument/2006/relationships/slideLayout" Target="../slideLayouts/slideLayout7.xml"/><Relationship Id="rId5" Type="http://schemas.openxmlformats.org/officeDocument/2006/relationships/tags" Target="../tags/tag14.xml"/><Relationship Id="rId61" Type="http://schemas.openxmlformats.org/officeDocument/2006/relationships/tags" Target="../tags/tag70.xml"/><Relationship Id="rId19" Type="http://schemas.openxmlformats.org/officeDocument/2006/relationships/tags" Target="../tags/tag28.xml"/><Relationship Id="rId14" Type="http://schemas.openxmlformats.org/officeDocument/2006/relationships/tags" Target="../tags/tag23.xml"/><Relationship Id="rId22" Type="http://schemas.openxmlformats.org/officeDocument/2006/relationships/tags" Target="../tags/tag31.xml"/><Relationship Id="rId27" Type="http://schemas.openxmlformats.org/officeDocument/2006/relationships/tags" Target="../tags/tag36.xml"/><Relationship Id="rId30" Type="http://schemas.openxmlformats.org/officeDocument/2006/relationships/tags" Target="../tags/tag39.xml"/><Relationship Id="rId35" Type="http://schemas.openxmlformats.org/officeDocument/2006/relationships/tags" Target="../tags/tag44.xml"/><Relationship Id="rId43" Type="http://schemas.openxmlformats.org/officeDocument/2006/relationships/tags" Target="../tags/tag52.xml"/><Relationship Id="rId48" Type="http://schemas.openxmlformats.org/officeDocument/2006/relationships/tags" Target="../tags/tag57.xml"/><Relationship Id="rId56" Type="http://schemas.openxmlformats.org/officeDocument/2006/relationships/tags" Target="../tags/tag65.xml"/><Relationship Id="rId64" Type="http://schemas.openxmlformats.org/officeDocument/2006/relationships/tags" Target="../tags/tag73.xml"/><Relationship Id="rId69" Type="http://schemas.openxmlformats.org/officeDocument/2006/relationships/tags" Target="../tags/tag78.xml"/><Relationship Id="rId8" Type="http://schemas.openxmlformats.org/officeDocument/2006/relationships/tags" Target="../tags/tag17.xml"/><Relationship Id="rId51" Type="http://schemas.openxmlformats.org/officeDocument/2006/relationships/tags" Target="../tags/tag60.xml"/><Relationship Id="rId72" Type="http://schemas.openxmlformats.org/officeDocument/2006/relationships/tags" Target="../tags/tag81.xml"/><Relationship Id="rId3" Type="http://schemas.openxmlformats.org/officeDocument/2006/relationships/tags" Target="../tags/tag12.xml"/><Relationship Id="rId12" Type="http://schemas.openxmlformats.org/officeDocument/2006/relationships/tags" Target="../tags/tag21.xml"/><Relationship Id="rId17" Type="http://schemas.openxmlformats.org/officeDocument/2006/relationships/tags" Target="../tags/tag26.xml"/><Relationship Id="rId25" Type="http://schemas.openxmlformats.org/officeDocument/2006/relationships/tags" Target="../tags/tag34.xml"/><Relationship Id="rId33" Type="http://schemas.openxmlformats.org/officeDocument/2006/relationships/tags" Target="../tags/tag42.xml"/><Relationship Id="rId38" Type="http://schemas.openxmlformats.org/officeDocument/2006/relationships/tags" Target="../tags/tag47.xml"/><Relationship Id="rId46" Type="http://schemas.openxmlformats.org/officeDocument/2006/relationships/tags" Target="../tags/tag55.xml"/><Relationship Id="rId59" Type="http://schemas.openxmlformats.org/officeDocument/2006/relationships/tags" Target="../tags/tag68.xml"/><Relationship Id="rId67" Type="http://schemas.openxmlformats.org/officeDocument/2006/relationships/tags" Target="../tags/tag76.xml"/><Relationship Id="rId20" Type="http://schemas.openxmlformats.org/officeDocument/2006/relationships/tags" Target="../tags/tag29.xml"/><Relationship Id="rId41" Type="http://schemas.openxmlformats.org/officeDocument/2006/relationships/tags" Target="../tags/tag50.xml"/><Relationship Id="rId54" Type="http://schemas.openxmlformats.org/officeDocument/2006/relationships/tags" Target="../tags/tag63.xml"/><Relationship Id="rId62" Type="http://schemas.openxmlformats.org/officeDocument/2006/relationships/tags" Target="../tags/tag71.xml"/><Relationship Id="rId70" Type="http://schemas.openxmlformats.org/officeDocument/2006/relationships/tags" Target="../tags/tag79.xml"/><Relationship Id="rId1" Type="http://schemas.openxmlformats.org/officeDocument/2006/relationships/tags" Target="../tags/tag10.xml"/><Relationship Id="rId6" Type="http://schemas.openxmlformats.org/officeDocument/2006/relationships/tags" Target="../tags/tag15.xml"/><Relationship Id="rId15" Type="http://schemas.openxmlformats.org/officeDocument/2006/relationships/tags" Target="../tags/tag24.xml"/><Relationship Id="rId23" Type="http://schemas.openxmlformats.org/officeDocument/2006/relationships/tags" Target="../tags/tag32.xml"/><Relationship Id="rId28" Type="http://schemas.openxmlformats.org/officeDocument/2006/relationships/tags" Target="../tags/tag37.xml"/><Relationship Id="rId36" Type="http://schemas.openxmlformats.org/officeDocument/2006/relationships/tags" Target="../tags/tag45.xml"/><Relationship Id="rId49" Type="http://schemas.openxmlformats.org/officeDocument/2006/relationships/tags" Target="../tags/tag58.xml"/><Relationship Id="rId57" Type="http://schemas.openxmlformats.org/officeDocument/2006/relationships/tags" Target="../tags/tag66.xml"/><Relationship Id="rId10" Type="http://schemas.openxmlformats.org/officeDocument/2006/relationships/tags" Target="../tags/tag19.xml"/><Relationship Id="rId31" Type="http://schemas.openxmlformats.org/officeDocument/2006/relationships/tags" Target="../tags/tag40.xml"/><Relationship Id="rId44" Type="http://schemas.openxmlformats.org/officeDocument/2006/relationships/tags" Target="../tags/tag53.xml"/><Relationship Id="rId52" Type="http://schemas.openxmlformats.org/officeDocument/2006/relationships/tags" Target="../tags/tag61.xml"/><Relationship Id="rId60" Type="http://schemas.openxmlformats.org/officeDocument/2006/relationships/tags" Target="../tags/tag69.xml"/><Relationship Id="rId65" Type="http://schemas.openxmlformats.org/officeDocument/2006/relationships/tags" Target="../tags/tag74.xml"/><Relationship Id="rId73" Type="http://schemas.openxmlformats.org/officeDocument/2006/relationships/tags" Target="../tags/tag82.xml"/><Relationship Id="rId4" Type="http://schemas.openxmlformats.org/officeDocument/2006/relationships/tags" Target="../tags/tag13.xml"/><Relationship Id="rId9" Type="http://schemas.openxmlformats.org/officeDocument/2006/relationships/tags" Target="../tags/tag18.xml"/><Relationship Id="rId13" Type="http://schemas.openxmlformats.org/officeDocument/2006/relationships/tags" Target="../tags/tag22.xml"/><Relationship Id="rId18" Type="http://schemas.openxmlformats.org/officeDocument/2006/relationships/tags" Target="../tags/tag27.xml"/><Relationship Id="rId39" Type="http://schemas.openxmlformats.org/officeDocument/2006/relationships/tags" Target="../tags/tag48.xml"/><Relationship Id="rId34" Type="http://schemas.openxmlformats.org/officeDocument/2006/relationships/tags" Target="../tags/tag43.xml"/><Relationship Id="rId50" Type="http://schemas.openxmlformats.org/officeDocument/2006/relationships/tags" Target="../tags/tag59.xml"/><Relationship Id="rId55" Type="http://schemas.openxmlformats.org/officeDocument/2006/relationships/tags" Target="../tags/tag64.xml"/><Relationship Id="rId7" Type="http://schemas.openxmlformats.org/officeDocument/2006/relationships/tags" Target="../tags/tag16.xml"/><Relationship Id="rId71" Type="http://schemas.openxmlformats.org/officeDocument/2006/relationships/tags" Target="../tags/tag8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84.xml"/><Relationship Id="rId1" Type="http://schemas.openxmlformats.org/officeDocument/2006/relationships/tags" Target="../tags/tag83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92.xml"/><Relationship Id="rId13" Type="http://schemas.openxmlformats.org/officeDocument/2006/relationships/tags" Target="../tags/tag97.xml"/><Relationship Id="rId18" Type="http://schemas.openxmlformats.org/officeDocument/2006/relationships/tags" Target="../tags/tag102.xml"/><Relationship Id="rId26" Type="http://schemas.openxmlformats.org/officeDocument/2006/relationships/slideLayout" Target="../slideLayouts/slideLayout7.xml"/><Relationship Id="rId3" Type="http://schemas.openxmlformats.org/officeDocument/2006/relationships/tags" Target="../tags/tag87.xml"/><Relationship Id="rId21" Type="http://schemas.openxmlformats.org/officeDocument/2006/relationships/tags" Target="../tags/tag105.xml"/><Relationship Id="rId7" Type="http://schemas.openxmlformats.org/officeDocument/2006/relationships/tags" Target="../tags/tag91.xml"/><Relationship Id="rId12" Type="http://schemas.openxmlformats.org/officeDocument/2006/relationships/tags" Target="../tags/tag96.xml"/><Relationship Id="rId17" Type="http://schemas.openxmlformats.org/officeDocument/2006/relationships/tags" Target="../tags/tag101.xml"/><Relationship Id="rId25" Type="http://schemas.openxmlformats.org/officeDocument/2006/relationships/tags" Target="../tags/tag109.xml"/><Relationship Id="rId2" Type="http://schemas.openxmlformats.org/officeDocument/2006/relationships/tags" Target="../tags/tag86.xml"/><Relationship Id="rId16" Type="http://schemas.openxmlformats.org/officeDocument/2006/relationships/tags" Target="../tags/tag100.xml"/><Relationship Id="rId20" Type="http://schemas.openxmlformats.org/officeDocument/2006/relationships/tags" Target="../tags/tag104.xml"/><Relationship Id="rId1" Type="http://schemas.openxmlformats.org/officeDocument/2006/relationships/tags" Target="../tags/tag85.xml"/><Relationship Id="rId6" Type="http://schemas.openxmlformats.org/officeDocument/2006/relationships/tags" Target="../tags/tag90.xml"/><Relationship Id="rId11" Type="http://schemas.openxmlformats.org/officeDocument/2006/relationships/tags" Target="../tags/tag95.xml"/><Relationship Id="rId24" Type="http://schemas.openxmlformats.org/officeDocument/2006/relationships/tags" Target="../tags/tag108.xml"/><Relationship Id="rId5" Type="http://schemas.openxmlformats.org/officeDocument/2006/relationships/tags" Target="../tags/tag89.xml"/><Relationship Id="rId15" Type="http://schemas.openxmlformats.org/officeDocument/2006/relationships/tags" Target="../tags/tag99.xml"/><Relationship Id="rId23" Type="http://schemas.openxmlformats.org/officeDocument/2006/relationships/tags" Target="../tags/tag107.xml"/><Relationship Id="rId10" Type="http://schemas.openxmlformats.org/officeDocument/2006/relationships/tags" Target="../tags/tag94.xml"/><Relationship Id="rId19" Type="http://schemas.openxmlformats.org/officeDocument/2006/relationships/tags" Target="../tags/tag103.xml"/><Relationship Id="rId4" Type="http://schemas.openxmlformats.org/officeDocument/2006/relationships/tags" Target="../tags/tag88.xml"/><Relationship Id="rId9" Type="http://schemas.openxmlformats.org/officeDocument/2006/relationships/tags" Target="../tags/tag93.xml"/><Relationship Id="rId14" Type="http://schemas.openxmlformats.org/officeDocument/2006/relationships/tags" Target="../tags/tag98.xml"/><Relationship Id="rId22" Type="http://schemas.openxmlformats.org/officeDocument/2006/relationships/tags" Target="../tags/tag106.xml"/><Relationship Id="rId27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tags" Target="../tags/tag113.xml"/><Relationship Id="rId2" Type="http://schemas.openxmlformats.org/officeDocument/2006/relationships/tags" Target="../tags/tag112.xml"/><Relationship Id="rId1" Type="http://schemas.openxmlformats.org/officeDocument/2006/relationships/tags" Target="../tags/tag111.xml"/><Relationship Id="rId6" Type="http://schemas.openxmlformats.org/officeDocument/2006/relationships/image" Target="../media/image48.jpe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14.xml"/></Relationships>
</file>

<file path=ppt/slides/_rels/slide29.xml.rels><?xml version="1.0" encoding="UTF-8" standalone="yes"?>
<Relationships xmlns="http://schemas.openxmlformats.org/package/2006/relationships"><Relationship Id="rId13" Type="http://schemas.openxmlformats.org/officeDocument/2006/relationships/tags" Target="../tags/tag127.xml"/><Relationship Id="rId18" Type="http://schemas.openxmlformats.org/officeDocument/2006/relationships/tags" Target="../tags/tag132.xml"/><Relationship Id="rId26" Type="http://schemas.openxmlformats.org/officeDocument/2006/relationships/tags" Target="../tags/tag140.xml"/><Relationship Id="rId39" Type="http://schemas.openxmlformats.org/officeDocument/2006/relationships/slideLayout" Target="../slideLayouts/slideLayout7.xml"/><Relationship Id="rId21" Type="http://schemas.openxmlformats.org/officeDocument/2006/relationships/tags" Target="../tags/tag135.xml"/><Relationship Id="rId34" Type="http://schemas.openxmlformats.org/officeDocument/2006/relationships/tags" Target="../tags/tag148.xml"/><Relationship Id="rId42" Type="http://schemas.openxmlformats.org/officeDocument/2006/relationships/image" Target="../media/image51.jpeg"/><Relationship Id="rId7" Type="http://schemas.openxmlformats.org/officeDocument/2006/relationships/tags" Target="../tags/tag121.xml"/><Relationship Id="rId2" Type="http://schemas.openxmlformats.org/officeDocument/2006/relationships/tags" Target="../tags/tag116.xml"/><Relationship Id="rId16" Type="http://schemas.openxmlformats.org/officeDocument/2006/relationships/tags" Target="../tags/tag130.xml"/><Relationship Id="rId20" Type="http://schemas.openxmlformats.org/officeDocument/2006/relationships/tags" Target="../tags/tag134.xml"/><Relationship Id="rId29" Type="http://schemas.openxmlformats.org/officeDocument/2006/relationships/tags" Target="../tags/tag143.xml"/><Relationship Id="rId41" Type="http://schemas.openxmlformats.org/officeDocument/2006/relationships/image" Target="../media/image50.png"/><Relationship Id="rId1" Type="http://schemas.openxmlformats.org/officeDocument/2006/relationships/tags" Target="../tags/tag115.xml"/><Relationship Id="rId6" Type="http://schemas.openxmlformats.org/officeDocument/2006/relationships/tags" Target="../tags/tag120.xml"/><Relationship Id="rId11" Type="http://schemas.openxmlformats.org/officeDocument/2006/relationships/tags" Target="../tags/tag125.xml"/><Relationship Id="rId24" Type="http://schemas.openxmlformats.org/officeDocument/2006/relationships/tags" Target="../tags/tag138.xml"/><Relationship Id="rId32" Type="http://schemas.openxmlformats.org/officeDocument/2006/relationships/tags" Target="../tags/tag146.xml"/><Relationship Id="rId37" Type="http://schemas.openxmlformats.org/officeDocument/2006/relationships/tags" Target="../tags/tag151.xml"/><Relationship Id="rId40" Type="http://schemas.openxmlformats.org/officeDocument/2006/relationships/image" Target="../media/image49.png"/><Relationship Id="rId5" Type="http://schemas.openxmlformats.org/officeDocument/2006/relationships/tags" Target="../tags/tag119.xml"/><Relationship Id="rId15" Type="http://schemas.openxmlformats.org/officeDocument/2006/relationships/tags" Target="../tags/tag129.xml"/><Relationship Id="rId23" Type="http://schemas.openxmlformats.org/officeDocument/2006/relationships/tags" Target="../tags/tag137.xml"/><Relationship Id="rId28" Type="http://schemas.openxmlformats.org/officeDocument/2006/relationships/tags" Target="../tags/tag142.xml"/><Relationship Id="rId36" Type="http://schemas.openxmlformats.org/officeDocument/2006/relationships/tags" Target="../tags/tag150.xml"/><Relationship Id="rId10" Type="http://schemas.openxmlformats.org/officeDocument/2006/relationships/tags" Target="../tags/tag124.xml"/><Relationship Id="rId19" Type="http://schemas.openxmlformats.org/officeDocument/2006/relationships/tags" Target="../tags/tag133.xml"/><Relationship Id="rId31" Type="http://schemas.openxmlformats.org/officeDocument/2006/relationships/tags" Target="../tags/tag145.xml"/><Relationship Id="rId4" Type="http://schemas.openxmlformats.org/officeDocument/2006/relationships/tags" Target="../tags/tag118.xml"/><Relationship Id="rId9" Type="http://schemas.openxmlformats.org/officeDocument/2006/relationships/tags" Target="../tags/tag123.xml"/><Relationship Id="rId14" Type="http://schemas.openxmlformats.org/officeDocument/2006/relationships/tags" Target="../tags/tag128.xml"/><Relationship Id="rId22" Type="http://schemas.openxmlformats.org/officeDocument/2006/relationships/tags" Target="../tags/tag136.xml"/><Relationship Id="rId27" Type="http://schemas.openxmlformats.org/officeDocument/2006/relationships/tags" Target="../tags/tag141.xml"/><Relationship Id="rId30" Type="http://schemas.openxmlformats.org/officeDocument/2006/relationships/tags" Target="../tags/tag144.xml"/><Relationship Id="rId35" Type="http://schemas.openxmlformats.org/officeDocument/2006/relationships/tags" Target="../tags/tag149.xml"/><Relationship Id="rId43" Type="http://schemas.openxmlformats.org/officeDocument/2006/relationships/image" Target="../media/image52.emf"/><Relationship Id="rId8" Type="http://schemas.openxmlformats.org/officeDocument/2006/relationships/tags" Target="../tags/tag122.xml"/><Relationship Id="rId3" Type="http://schemas.openxmlformats.org/officeDocument/2006/relationships/tags" Target="../tags/tag117.xml"/><Relationship Id="rId12" Type="http://schemas.openxmlformats.org/officeDocument/2006/relationships/tags" Target="../tags/tag126.xml"/><Relationship Id="rId17" Type="http://schemas.openxmlformats.org/officeDocument/2006/relationships/tags" Target="../tags/tag131.xml"/><Relationship Id="rId25" Type="http://schemas.openxmlformats.org/officeDocument/2006/relationships/tags" Target="../tags/tag139.xml"/><Relationship Id="rId33" Type="http://schemas.openxmlformats.org/officeDocument/2006/relationships/tags" Target="../tags/tag147.xml"/><Relationship Id="rId38" Type="http://schemas.openxmlformats.org/officeDocument/2006/relationships/tags" Target="../tags/tag15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3" Type="http://schemas.openxmlformats.org/officeDocument/2006/relationships/tags" Target="../tags/tag165.xml"/><Relationship Id="rId18" Type="http://schemas.openxmlformats.org/officeDocument/2006/relationships/tags" Target="../tags/tag170.xml"/><Relationship Id="rId26" Type="http://schemas.openxmlformats.org/officeDocument/2006/relationships/tags" Target="../tags/tag178.xml"/><Relationship Id="rId39" Type="http://schemas.openxmlformats.org/officeDocument/2006/relationships/image" Target="../media/image54.png"/><Relationship Id="rId21" Type="http://schemas.openxmlformats.org/officeDocument/2006/relationships/tags" Target="../tags/tag173.xml"/><Relationship Id="rId34" Type="http://schemas.openxmlformats.org/officeDocument/2006/relationships/tags" Target="../tags/tag186.xml"/><Relationship Id="rId42" Type="http://schemas.openxmlformats.org/officeDocument/2006/relationships/image" Target="../media/image57.png"/><Relationship Id="rId7" Type="http://schemas.openxmlformats.org/officeDocument/2006/relationships/tags" Target="../tags/tag159.xml"/><Relationship Id="rId2" Type="http://schemas.openxmlformats.org/officeDocument/2006/relationships/tags" Target="../tags/tag154.xml"/><Relationship Id="rId16" Type="http://schemas.openxmlformats.org/officeDocument/2006/relationships/tags" Target="../tags/tag168.xml"/><Relationship Id="rId20" Type="http://schemas.openxmlformats.org/officeDocument/2006/relationships/tags" Target="../tags/tag172.xml"/><Relationship Id="rId29" Type="http://schemas.openxmlformats.org/officeDocument/2006/relationships/tags" Target="../tags/tag181.xml"/><Relationship Id="rId41" Type="http://schemas.openxmlformats.org/officeDocument/2006/relationships/image" Target="../media/image56.png"/><Relationship Id="rId1" Type="http://schemas.openxmlformats.org/officeDocument/2006/relationships/tags" Target="../tags/tag153.xml"/><Relationship Id="rId6" Type="http://schemas.openxmlformats.org/officeDocument/2006/relationships/tags" Target="../tags/tag158.xml"/><Relationship Id="rId11" Type="http://schemas.openxmlformats.org/officeDocument/2006/relationships/tags" Target="../tags/tag163.xml"/><Relationship Id="rId24" Type="http://schemas.openxmlformats.org/officeDocument/2006/relationships/tags" Target="../tags/tag176.xml"/><Relationship Id="rId32" Type="http://schemas.openxmlformats.org/officeDocument/2006/relationships/tags" Target="../tags/tag184.xml"/><Relationship Id="rId37" Type="http://schemas.openxmlformats.org/officeDocument/2006/relationships/slideLayout" Target="../slideLayouts/slideLayout7.xml"/><Relationship Id="rId40" Type="http://schemas.openxmlformats.org/officeDocument/2006/relationships/image" Target="../media/image55.png"/><Relationship Id="rId5" Type="http://schemas.openxmlformats.org/officeDocument/2006/relationships/tags" Target="../tags/tag157.xml"/><Relationship Id="rId15" Type="http://schemas.openxmlformats.org/officeDocument/2006/relationships/tags" Target="../tags/tag167.xml"/><Relationship Id="rId23" Type="http://schemas.openxmlformats.org/officeDocument/2006/relationships/tags" Target="../tags/tag175.xml"/><Relationship Id="rId28" Type="http://schemas.openxmlformats.org/officeDocument/2006/relationships/tags" Target="../tags/tag180.xml"/><Relationship Id="rId36" Type="http://schemas.openxmlformats.org/officeDocument/2006/relationships/tags" Target="../tags/tag188.xml"/><Relationship Id="rId10" Type="http://schemas.openxmlformats.org/officeDocument/2006/relationships/tags" Target="../tags/tag162.xml"/><Relationship Id="rId19" Type="http://schemas.openxmlformats.org/officeDocument/2006/relationships/tags" Target="../tags/tag171.xml"/><Relationship Id="rId31" Type="http://schemas.openxmlformats.org/officeDocument/2006/relationships/tags" Target="../tags/tag183.xml"/><Relationship Id="rId4" Type="http://schemas.openxmlformats.org/officeDocument/2006/relationships/tags" Target="../tags/tag156.xml"/><Relationship Id="rId9" Type="http://schemas.openxmlformats.org/officeDocument/2006/relationships/tags" Target="../tags/tag161.xml"/><Relationship Id="rId14" Type="http://schemas.openxmlformats.org/officeDocument/2006/relationships/tags" Target="../tags/tag166.xml"/><Relationship Id="rId22" Type="http://schemas.openxmlformats.org/officeDocument/2006/relationships/tags" Target="../tags/tag174.xml"/><Relationship Id="rId27" Type="http://schemas.openxmlformats.org/officeDocument/2006/relationships/tags" Target="../tags/tag179.xml"/><Relationship Id="rId30" Type="http://schemas.openxmlformats.org/officeDocument/2006/relationships/tags" Target="../tags/tag182.xml"/><Relationship Id="rId35" Type="http://schemas.openxmlformats.org/officeDocument/2006/relationships/tags" Target="../tags/tag187.xml"/><Relationship Id="rId43" Type="http://schemas.openxmlformats.org/officeDocument/2006/relationships/image" Target="../media/image58.png"/><Relationship Id="rId8" Type="http://schemas.openxmlformats.org/officeDocument/2006/relationships/tags" Target="../tags/tag160.xml"/><Relationship Id="rId3" Type="http://schemas.openxmlformats.org/officeDocument/2006/relationships/tags" Target="../tags/tag155.xml"/><Relationship Id="rId12" Type="http://schemas.openxmlformats.org/officeDocument/2006/relationships/tags" Target="../tags/tag164.xml"/><Relationship Id="rId17" Type="http://schemas.openxmlformats.org/officeDocument/2006/relationships/tags" Target="../tags/tag169.xml"/><Relationship Id="rId25" Type="http://schemas.openxmlformats.org/officeDocument/2006/relationships/tags" Target="../tags/tag177.xml"/><Relationship Id="rId33" Type="http://schemas.openxmlformats.org/officeDocument/2006/relationships/tags" Target="../tags/tag185.xml"/><Relationship Id="rId38" Type="http://schemas.openxmlformats.org/officeDocument/2006/relationships/image" Target="../media/image5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png"/><Relationship Id="rId4" Type="http://schemas.openxmlformats.org/officeDocument/2006/relationships/image" Target="../media/image61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7.jpeg"/><Relationship Id="rId4" Type="http://schemas.openxmlformats.org/officeDocument/2006/relationships/image" Target="../media/image6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image" Target="../media/image11.png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10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9.png"/><Relationship Id="rId5" Type="http://schemas.openxmlformats.org/officeDocument/2006/relationships/tags" Target="../tags/tag5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1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7" Type="http://schemas.openxmlformats.org/officeDocument/2006/relationships/image" Target="../media/image89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4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5.emf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Relationship Id="rId9" Type="http://schemas.openxmlformats.org/officeDocument/2006/relationships/image" Target="../media/image98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oleObject" Target="../embeddings/oleObject1.bin"/><Relationship Id="rId7" Type="http://schemas.openxmlformats.org/officeDocument/2006/relationships/image" Target="../media/image101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0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9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2.png"/><Relationship Id="rId4" Type="http://schemas.openxmlformats.org/officeDocument/2006/relationships/image" Target="../media/image11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7.png"/><Relationship Id="rId5" Type="http://schemas.openxmlformats.org/officeDocument/2006/relationships/image" Target="../media/image116.png"/><Relationship Id="rId4" Type="http://schemas.openxmlformats.org/officeDocument/2006/relationships/image" Target="../media/image115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9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jpeg"/><Relationship Id="rId13" Type="http://schemas.openxmlformats.org/officeDocument/2006/relationships/image" Target="../media/image131.png"/><Relationship Id="rId3" Type="http://schemas.openxmlformats.org/officeDocument/2006/relationships/image" Target="../media/image121.jpeg"/><Relationship Id="rId7" Type="http://schemas.openxmlformats.org/officeDocument/2006/relationships/image" Target="../media/image125.png"/><Relationship Id="rId12" Type="http://schemas.openxmlformats.org/officeDocument/2006/relationships/image" Target="../media/image130.png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4.png"/><Relationship Id="rId11" Type="http://schemas.openxmlformats.org/officeDocument/2006/relationships/image" Target="../media/image129.png"/><Relationship Id="rId5" Type="http://schemas.openxmlformats.org/officeDocument/2006/relationships/image" Target="../media/image123.png"/><Relationship Id="rId15" Type="http://schemas.openxmlformats.org/officeDocument/2006/relationships/image" Target="../media/image133.png"/><Relationship Id="rId10" Type="http://schemas.openxmlformats.org/officeDocument/2006/relationships/image" Target="../media/image128.png"/><Relationship Id="rId4" Type="http://schemas.openxmlformats.org/officeDocument/2006/relationships/image" Target="../media/image122.emf"/><Relationship Id="rId9" Type="http://schemas.openxmlformats.org/officeDocument/2006/relationships/image" Target="../media/image127.png"/><Relationship Id="rId14" Type="http://schemas.openxmlformats.org/officeDocument/2006/relationships/image" Target="../media/image13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044" y="1530052"/>
            <a:ext cx="10009888" cy="2397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olo 1"/>
          <p:cNvSpPr txBox="1">
            <a:spLocks/>
          </p:cNvSpPr>
          <p:nvPr/>
        </p:nvSpPr>
        <p:spPr>
          <a:xfrm>
            <a:off x="867229" y="22868"/>
            <a:ext cx="9862864" cy="64611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alt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PROGETTO ALTERNANZA SCUOLA-LAVORO</a:t>
            </a:r>
            <a:endParaRPr lang="en-GB" alt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asellaDiTesto 9"/>
          <p:cNvSpPr txBox="1">
            <a:spLocks noChangeArrowheads="1"/>
          </p:cNvSpPr>
          <p:nvPr/>
        </p:nvSpPr>
        <p:spPr bwMode="auto">
          <a:xfrm>
            <a:off x="0" y="1359965"/>
            <a:ext cx="268663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it-IT" alt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SCUOLA</a:t>
            </a:r>
            <a:endParaRPr lang="en-GB" altLang="en-US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asellaDiTesto 10"/>
          <p:cNvSpPr txBox="1">
            <a:spLocks noChangeArrowheads="1"/>
          </p:cNvSpPr>
          <p:nvPr/>
        </p:nvSpPr>
        <p:spPr bwMode="auto">
          <a:xfrm>
            <a:off x="10181685" y="3927941"/>
            <a:ext cx="193249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it-IT" alt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RICERCA</a:t>
            </a:r>
            <a:endParaRPr lang="en-GB" altLang="en-US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Segnaposto numero diapositiva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BFE71-7623-4C60-9342-50703C54D46D}" type="slidenum">
              <a:rPr lang="en-GB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fld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2554090" y="4725134"/>
            <a:ext cx="6685933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i="1" dirty="0" smtClean="0"/>
              <a:t>Lezione teorica sulla Cristallografia</a:t>
            </a:r>
          </a:p>
          <a:p>
            <a:pPr algn="ctr"/>
            <a:r>
              <a:rPr lang="it-IT" sz="3200" dirty="0" smtClean="0"/>
              <a:t>a cura del Tutor esterno</a:t>
            </a:r>
          </a:p>
          <a:p>
            <a:pPr algn="ctr"/>
            <a:r>
              <a:rPr lang="it-IT" sz="3200" b="1" dirty="0" smtClean="0"/>
              <a:t>dott.ssa Angela </a:t>
            </a:r>
            <a:r>
              <a:rPr lang="it-IT" sz="3200" b="1" dirty="0" err="1" smtClean="0"/>
              <a:t>Altomare</a:t>
            </a:r>
            <a:endParaRPr lang="en-GB" sz="3200" b="1" dirty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2926336" y="6365166"/>
            <a:ext cx="5466761" cy="365125"/>
          </a:xfrm>
        </p:spPr>
        <p:txBody>
          <a:bodyPr/>
          <a:lstStyle/>
          <a:p>
            <a:r>
              <a:rPr lang="it-IT" dirty="0" smtClean="0"/>
              <a:t>Alternanza scuola-lavoro, 19 marzo 2019, Istituto di Cristallografia-CNR, Bari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69168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BFE71-7623-4C60-9342-50703C54D46D}" type="slidenum">
              <a:rPr lang="en-GB" smtClean="0"/>
              <a:t>10</a:t>
            </a:fld>
            <a:endParaRPr lang="en-GB"/>
          </a:p>
        </p:txBody>
      </p:sp>
      <p:sp>
        <p:nvSpPr>
          <p:cNvPr id="5" name="CasellaDiTesto 4"/>
          <p:cNvSpPr txBox="1"/>
          <p:nvPr/>
        </p:nvSpPr>
        <p:spPr>
          <a:xfrm>
            <a:off x="3798987" y="58016"/>
            <a:ext cx="44230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Simmetria nei cristalli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2863589" y="567388"/>
            <a:ext cx="6048375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en-US" sz="3200" dirty="0" smtClean="0">
                <a:solidFill>
                  <a:srgbClr val="FF3300"/>
                </a:solidFill>
                <a:cs typeface="Arial" panose="020B0604020202020204" pitchFamily="34" charset="0"/>
              </a:rPr>
              <a:t>IL RETICOLO RECIPROCO</a:t>
            </a:r>
            <a:endParaRPr lang="it-IT" altLang="en-US" sz="3200" dirty="0">
              <a:solidFill>
                <a:srgbClr val="FF3300"/>
              </a:solidFill>
              <a:cs typeface="Arial" panose="020B0604020202020204" pitchFamily="34" charset="0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1165358"/>
            <a:ext cx="12104016" cy="1008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it-IT" altLang="en-US" sz="2800" dirty="0">
                <a:solidFill>
                  <a:schemeClr val="tx1"/>
                </a:solidFill>
                <a:cs typeface="Arial" panose="020B0604020202020204" pitchFamily="34" charset="0"/>
              </a:rPr>
              <a:t>Il </a:t>
            </a:r>
            <a:r>
              <a:rPr lang="it-IT" altLang="en-US" sz="2800" dirty="0" smtClean="0">
                <a:solidFill>
                  <a:srgbClr val="FF0000"/>
                </a:solidFill>
                <a:cs typeface="Arial" panose="020B0604020202020204" pitchFamily="34" charset="0"/>
              </a:rPr>
              <a:t>reticolo </a:t>
            </a:r>
            <a:r>
              <a:rPr lang="it-IT" altLang="en-US" sz="2800" dirty="0">
                <a:solidFill>
                  <a:srgbClr val="FF0000"/>
                </a:solidFill>
                <a:cs typeface="Arial" panose="020B0604020202020204" pitchFamily="34" charset="0"/>
              </a:rPr>
              <a:t>reciproco </a:t>
            </a:r>
            <a:r>
              <a:rPr lang="it-IT" altLang="en-US" sz="2800" dirty="0">
                <a:solidFill>
                  <a:schemeClr val="tx1"/>
                </a:solidFill>
                <a:cs typeface="Arial" panose="020B0604020202020204" pitchFamily="34" charset="0"/>
              </a:rPr>
              <a:t>è un reticolo legato a quello reale (denominato diretto) da relazioni </a:t>
            </a:r>
            <a:r>
              <a:rPr lang="it-IT" altLang="en-US" sz="2800" dirty="0" smtClean="0">
                <a:solidFill>
                  <a:schemeClr val="tx1"/>
                </a:solidFill>
                <a:cs typeface="Arial" panose="020B0604020202020204" pitchFamily="34" charset="0"/>
              </a:rPr>
              <a:t>metriche</a:t>
            </a:r>
            <a:endParaRPr lang="it-IT" altLang="en-US" sz="280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0" y="2418562"/>
            <a:ext cx="6896911" cy="13888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it-IT" altLang="en-US" sz="2800" dirty="0">
                <a:solidFill>
                  <a:schemeClr val="tx1"/>
                </a:solidFill>
                <a:cs typeface="Arial" panose="020B0604020202020204" pitchFamily="34" charset="0"/>
              </a:rPr>
              <a:t>Se </a:t>
            </a:r>
            <a:r>
              <a:rPr lang="it-IT" altLang="en-US" sz="2800" b="1" dirty="0">
                <a:solidFill>
                  <a:srgbClr val="FF0000"/>
                </a:solidFill>
                <a:cs typeface="Arial" panose="020B0604020202020204" pitchFamily="34" charset="0"/>
              </a:rPr>
              <a:t>a</a:t>
            </a:r>
            <a:r>
              <a:rPr lang="it-IT" altLang="en-US" sz="2800" dirty="0" smtClean="0">
                <a:solidFill>
                  <a:schemeClr val="tx1"/>
                </a:solidFill>
                <a:cs typeface="Arial" panose="020B0604020202020204" pitchFamily="34" charset="0"/>
              </a:rPr>
              <a:t>,</a:t>
            </a:r>
            <a:r>
              <a:rPr lang="it-IT" altLang="en-US" sz="2800" dirty="0" smtClean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it-IT" altLang="en-US" sz="28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b</a:t>
            </a:r>
            <a:r>
              <a:rPr lang="it-IT" altLang="en-US" sz="2800" dirty="0" smtClean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it-IT" altLang="en-US" sz="2800" dirty="0">
                <a:solidFill>
                  <a:schemeClr val="tx1"/>
                </a:solidFill>
                <a:cs typeface="Arial" panose="020B0604020202020204" pitchFamily="34" charset="0"/>
              </a:rPr>
              <a:t>e </a:t>
            </a:r>
            <a:r>
              <a:rPr lang="it-IT" altLang="en-US" sz="2800" b="1" dirty="0">
                <a:solidFill>
                  <a:srgbClr val="FF0000"/>
                </a:solidFill>
                <a:cs typeface="Arial" panose="020B0604020202020204" pitchFamily="34" charset="0"/>
              </a:rPr>
              <a:t>c</a:t>
            </a:r>
            <a:r>
              <a:rPr lang="it-IT" altLang="en-US" sz="2800" dirty="0">
                <a:solidFill>
                  <a:schemeClr val="tx1"/>
                </a:solidFill>
                <a:cs typeface="Arial" panose="020B0604020202020204" pitchFamily="34" charset="0"/>
              </a:rPr>
              <a:t> sono i vettori base del </a:t>
            </a:r>
            <a:r>
              <a:rPr lang="it-IT" altLang="en-US" sz="2800" dirty="0">
                <a:solidFill>
                  <a:srgbClr val="FF0000"/>
                </a:solidFill>
                <a:cs typeface="Arial" panose="020B0604020202020204" pitchFamily="34" charset="0"/>
              </a:rPr>
              <a:t>reticolo diretto</a:t>
            </a:r>
            <a:r>
              <a:rPr lang="it-IT" altLang="en-US" sz="2800" dirty="0">
                <a:solidFill>
                  <a:schemeClr val="tx1"/>
                </a:solidFill>
                <a:cs typeface="Arial" panose="020B0604020202020204" pitchFamily="34" charset="0"/>
              </a:rPr>
              <a:t>, si definisce </a:t>
            </a:r>
            <a:r>
              <a:rPr lang="it-IT" altLang="en-US" sz="2800" dirty="0">
                <a:solidFill>
                  <a:srgbClr val="FF0000"/>
                </a:solidFill>
                <a:cs typeface="Arial" panose="020B0604020202020204" pitchFamily="34" charset="0"/>
              </a:rPr>
              <a:t>reticolo reciproco</a:t>
            </a:r>
            <a:r>
              <a:rPr lang="it-IT" altLang="en-US" sz="2800" dirty="0">
                <a:solidFill>
                  <a:schemeClr val="tx1"/>
                </a:solidFill>
                <a:cs typeface="Arial" panose="020B0604020202020204" pitchFamily="34" charset="0"/>
              </a:rPr>
              <a:t> del diretto il reticolo definito dalle traslazioni </a:t>
            </a:r>
            <a:r>
              <a:rPr lang="it-IT" altLang="en-US" sz="2800" b="1" dirty="0">
                <a:solidFill>
                  <a:srgbClr val="FF0000"/>
                </a:solidFill>
                <a:cs typeface="Arial" panose="020B0604020202020204" pitchFamily="34" charset="0"/>
              </a:rPr>
              <a:t>a*</a:t>
            </a:r>
            <a:r>
              <a:rPr lang="it-IT" altLang="en-US" sz="2800" dirty="0">
                <a:solidFill>
                  <a:schemeClr val="tx1"/>
                </a:solidFill>
                <a:cs typeface="Arial" panose="020B0604020202020204" pitchFamily="34" charset="0"/>
              </a:rPr>
              <a:t>,</a:t>
            </a:r>
            <a:r>
              <a:rPr lang="it-IT" altLang="en-US" sz="28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it-IT" altLang="en-US" sz="2800" b="1" dirty="0">
                <a:solidFill>
                  <a:srgbClr val="FF0000"/>
                </a:solidFill>
                <a:cs typeface="Arial" panose="020B0604020202020204" pitchFamily="34" charset="0"/>
              </a:rPr>
              <a:t>b*</a:t>
            </a:r>
            <a:r>
              <a:rPr lang="it-IT" altLang="en-US" sz="28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it-IT" altLang="en-US" sz="2800" dirty="0">
                <a:solidFill>
                  <a:schemeClr val="tx1"/>
                </a:solidFill>
                <a:cs typeface="Arial" panose="020B0604020202020204" pitchFamily="34" charset="0"/>
              </a:rPr>
              <a:t>e </a:t>
            </a:r>
            <a:r>
              <a:rPr lang="it-IT" altLang="en-US" sz="2800" b="1" dirty="0">
                <a:solidFill>
                  <a:srgbClr val="FF0000"/>
                </a:solidFill>
                <a:cs typeface="Arial" panose="020B0604020202020204" pitchFamily="34" charset="0"/>
              </a:rPr>
              <a:t>c*</a:t>
            </a:r>
            <a:r>
              <a:rPr lang="it-IT" altLang="en-US" sz="2800" dirty="0">
                <a:solidFill>
                  <a:schemeClr val="tx1"/>
                </a:solidFill>
                <a:cs typeface="Arial" panose="020B0604020202020204" pitchFamily="34" charset="0"/>
              </a:rPr>
              <a:t> tali che</a:t>
            </a: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-1" y="5565775"/>
            <a:ext cx="6994959" cy="79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it-IT" altLang="en-US" sz="2800" b="1" dirty="0">
                <a:solidFill>
                  <a:schemeClr val="tx1"/>
                </a:solidFill>
                <a:cs typeface="Arial" panose="020B0604020202020204" pitchFamily="34" charset="0"/>
              </a:rPr>
              <a:t>Il </a:t>
            </a:r>
            <a:r>
              <a:rPr lang="it-IT" altLang="en-US" sz="28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reticolo </a:t>
            </a:r>
            <a:r>
              <a:rPr lang="it-IT" altLang="en-US" sz="2800" b="1" dirty="0">
                <a:solidFill>
                  <a:schemeClr val="tx1"/>
                </a:solidFill>
                <a:cs typeface="Arial" panose="020B0604020202020204" pitchFamily="34" charset="0"/>
              </a:rPr>
              <a:t>reciproco è importante per la descrizione della fisica della </a:t>
            </a:r>
            <a:r>
              <a:rPr lang="it-IT" altLang="en-US" sz="28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diffrazione.</a:t>
            </a:r>
            <a:endParaRPr lang="it-IT" altLang="en-US" sz="28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-282358" y="4006574"/>
            <a:ext cx="7559675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altLang="en-US" sz="2800" b="1" dirty="0">
                <a:solidFill>
                  <a:srgbClr val="0000FF"/>
                </a:solidFill>
                <a:cs typeface="Arial" panose="020B0604020202020204" pitchFamily="34" charset="0"/>
              </a:rPr>
              <a:t>a*</a:t>
            </a:r>
            <a:r>
              <a:rPr lang="en-US" altLang="en-US" sz="2800" b="1" dirty="0">
                <a:solidFill>
                  <a:srgbClr val="0000FF"/>
                </a:solidFill>
                <a:cs typeface="Arial" panose="020B0604020202020204" pitchFamily="34" charset="0"/>
              </a:rPr>
              <a:t>·b</a:t>
            </a:r>
            <a:r>
              <a:rPr lang="en-US" altLang="en-US" sz="2800" dirty="0">
                <a:solidFill>
                  <a:schemeClr val="tx1"/>
                </a:solidFill>
                <a:cs typeface="Arial" panose="020B0604020202020204" pitchFamily="34" charset="0"/>
              </a:rPr>
              <a:t>=</a:t>
            </a:r>
            <a:r>
              <a:rPr lang="it-IT" altLang="en-US" sz="280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it-IT" altLang="en-US" sz="2800" b="1" dirty="0">
                <a:solidFill>
                  <a:srgbClr val="0000FF"/>
                </a:solidFill>
                <a:cs typeface="Arial" panose="020B0604020202020204" pitchFamily="34" charset="0"/>
              </a:rPr>
              <a:t>a*</a:t>
            </a:r>
            <a:r>
              <a:rPr lang="en-US" altLang="en-US" sz="2800" b="1" dirty="0">
                <a:solidFill>
                  <a:srgbClr val="0000FF"/>
                </a:solidFill>
                <a:cs typeface="Arial" panose="020B0604020202020204" pitchFamily="34" charset="0"/>
              </a:rPr>
              <a:t>·c</a:t>
            </a:r>
            <a:r>
              <a:rPr lang="en-US" altLang="en-US" sz="2800" b="1" dirty="0">
                <a:solidFill>
                  <a:schemeClr val="tx1"/>
                </a:solidFill>
                <a:cs typeface="Arial" panose="020B0604020202020204" pitchFamily="34" charset="0"/>
              </a:rPr>
              <a:t>=</a:t>
            </a:r>
            <a:r>
              <a:rPr lang="it-IT" altLang="en-US" sz="28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it-IT" altLang="en-US" sz="2800" b="1" dirty="0">
                <a:solidFill>
                  <a:srgbClr val="0000FF"/>
                </a:solidFill>
                <a:cs typeface="Arial" panose="020B0604020202020204" pitchFamily="34" charset="0"/>
              </a:rPr>
              <a:t>b* </a:t>
            </a:r>
            <a:r>
              <a:rPr lang="en-US" altLang="en-US" sz="2800" b="1" dirty="0">
                <a:solidFill>
                  <a:srgbClr val="0000FF"/>
                </a:solidFill>
                <a:cs typeface="Arial" panose="020B0604020202020204" pitchFamily="34" charset="0"/>
              </a:rPr>
              <a:t>·a</a:t>
            </a:r>
            <a:r>
              <a:rPr lang="en-US" altLang="en-US" sz="2800" dirty="0">
                <a:solidFill>
                  <a:schemeClr val="tx1"/>
                </a:solidFill>
                <a:cs typeface="Arial" panose="020B0604020202020204" pitchFamily="34" charset="0"/>
              </a:rPr>
              <a:t>= </a:t>
            </a:r>
            <a:r>
              <a:rPr lang="it-IT" altLang="en-US" sz="2800" b="1" dirty="0">
                <a:solidFill>
                  <a:srgbClr val="0000FF"/>
                </a:solidFill>
                <a:cs typeface="Arial" panose="020B0604020202020204" pitchFamily="34" charset="0"/>
              </a:rPr>
              <a:t>b*</a:t>
            </a:r>
            <a:r>
              <a:rPr lang="en-US" altLang="en-US" sz="2800" b="1" dirty="0">
                <a:solidFill>
                  <a:srgbClr val="0000FF"/>
                </a:solidFill>
                <a:cs typeface="Arial" panose="020B0604020202020204" pitchFamily="34" charset="0"/>
              </a:rPr>
              <a:t>·c</a:t>
            </a:r>
            <a:r>
              <a:rPr lang="en-US" altLang="en-US" sz="2800" b="1" dirty="0">
                <a:solidFill>
                  <a:schemeClr val="tx1"/>
                </a:solidFill>
                <a:cs typeface="Arial" panose="020B0604020202020204" pitchFamily="34" charset="0"/>
              </a:rPr>
              <a:t>=</a:t>
            </a:r>
            <a:r>
              <a:rPr lang="it-IT" altLang="en-US" sz="28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it-IT" altLang="en-US" sz="2800" b="1" dirty="0">
                <a:solidFill>
                  <a:srgbClr val="0000FF"/>
                </a:solidFill>
                <a:cs typeface="Arial" panose="020B0604020202020204" pitchFamily="34" charset="0"/>
              </a:rPr>
              <a:t>c*</a:t>
            </a:r>
            <a:r>
              <a:rPr lang="en-US" altLang="en-US" sz="2800" b="1" dirty="0">
                <a:solidFill>
                  <a:srgbClr val="0000FF"/>
                </a:solidFill>
                <a:cs typeface="Arial" panose="020B0604020202020204" pitchFamily="34" charset="0"/>
              </a:rPr>
              <a:t>·a</a:t>
            </a:r>
            <a:r>
              <a:rPr lang="en-US" altLang="en-US" sz="2800" dirty="0">
                <a:solidFill>
                  <a:schemeClr val="tx1"/>
                </a:solidFill>
                <a:cs typeface="Arial" panose="020B0604020202020204" pitchFamily="34" charset="0"/>
              </a:rPr>
              <a:t>=</a:t>
            </a:r>
            <a:r>
              <a:rPr lang="it-IT" altLang="en-US" sz="280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it-IT" altLang="en-US" sz="2800" b="1" dirty="0">
                <a:solidFill>
                  <a:srgbClr val="0000FF"/>
                </a:solidFill>
                <a:cs typeface="Arial" panose="020B0604020202020204" pitchFamily="34" charset="0"/>
              </a:rPr>
              <a:t>c*</a:t>
            </a:r>
            <a:r>
              <a:rPr lang="en-US" altLang="en-US" sz="2800" b="1" dirty="0">
                <a:solidFill>
                  <a:srgbClr val="0000FF"/>
                </a:solidFill>
                <a:cs typeface="Arial" panose="020B0604020202020204" pitchFamily="34" charset="0"/>
              </a:rPr>
              <a:t>·b </a:t>
            </a:r>
            <a:r>
              <a:rPr lang="en-US" altLang="en-US" sz="2800" dirty="0">
                <a:solidFill>
                  <a:schemeClr val="tx1"/>
                </a:solidFill>
                <a:cs typeface="Arial" panose="020B0604020202020204" pitchFamily="34" charset="0"/>
              </a:rPr>
              <a:t>= 0</a:t>
            </a:r>
            <a:endParaRPr lang="it-IT" altLang="en-US" sz="280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4959" y="2152718"/>
            <a:ext cx="5109057" cy="3934623"/>
          </a:xfrm>
          <a:prstGeom prst="rect">
            <a:avLst/>
          </a:prstGeom>
        </p:spPr>
      </p:pic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0" y="4511399"/>
            <a:ext cx="259238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it-IT" altLang="en-US" sz="2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a*</a:t>
            </a:r>
            <a:r>
              <a:rPr lang="en-US" altLang="en-US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en-US" altLang="en-US" sz="2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∝ 1/|a</a:t>
            </a:r>
            <a:r>
              <a:rPr lang="en-US" altLang="en-US" sz="2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|, </a:t>
            </a:r>
            <a:endParaRPr lang="it-IT" altLang="en-US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326986" y="4511399"/>
            <a:ext cx="30716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it-IT" altLang="en-US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b*</a:t>
            </a:r>
            <a:r>
              <a:rPr lang="en-US" altLang="en-US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∝ 1/|b</a:t>
            </a:r>
            <a:r>
              <a:rPr lang="en-US" altLang="en-US" sz="2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|,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ecc</a:t>
            </a:r>
            <a:r>
              <a:rPr lang="en-US" altLang="en-US" sz="2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en-GB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egnaposto piè di pagina 12"/>
          <p:cNvSpPr>
            <a:spLocks noGrp="1"/>
          </p:cNvSpPr>
          <p:nvPr>
            <p:ph type="ftr" sz="quarter" idx="11"/>
          </p:nvPr>
        </p:nvSpPr>
        <p:spPr>
          <a:xfrm>
            <a:off x="2764917" y="6492875"/>
            <a:ext cx="6147047" cy="365125"/>
          </a:xfrm>
        </p:spPr>
        <p:txBody>
          <a:bodyPr/>
          <a:lstStyle/>
          <a:p>
            <a:r>
              <a:rPr lang="it-IT" dirty="0" smtClean="0"/>
              <a:t>Alternanza scuola-lavoro, 19 marzo 2019, Istituto di Cristallografia-CNR, Bari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9572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2" grpId="0"/>
      <p:bldP spid="11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BFE71-7623-4C60-9342-50703C54D46D}" type="slidenum">
              <a:rPr lang="en-GB" smtClean="0"/>
              <a:t>11</a:t>
            </a:fld>
            <a:endParaRPr lang="en-GB"/>
          </a:p>
        </p:txBody>
      </p:sp>
      <p:sp>
        <p:nvSpPr>
          <p:cNvPr id="5" name="CasellaDiTesto 4"/>
          <p:cNvSpPr txBox="1"/>
          <p:nvPr/>
        </p:nvSpPr>
        <p:spPr>
          <a:xfrm>
            <a:off x="3798987" y="0"/>
            <a:ext cx="44230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Simmetria nei cristalli</a:t>
            </a: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391397" y="808967"/>
            <a:ext cx="6985000" cy="1008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en-US" sz="3200" dirty="0" smtClean="0">
                <a:solidFill>
                  <a:srgbClr val="FF3300"/>
                </a:solidFill>
                <a:cs typeface="Arial" panose="020B0604020202020204" pitchFamily="34" charset="0"/>
              </a:rPr>
              <a:t>LA SIMMETRIA</a:t>
            </a:r>
            <a:endParaRPr lang="it-IT" altLang="en-US" sz="3200" dirty="0">
              <a:solidFill>
                <a:srgbClr val="FF3300"/>
              </a:solidFill>
              <a:cs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-424206" y="2277142"/>
            <a:ext cx="12616206" cy="2449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algn="just">
              <a:buClr>
                <a:srgbClr val="FF3300"/>
              </a:buClr>
              <a:buFont typeface="Wingdings" panose="05000000000000000000" pitchFamily="2" charset="2"/>
              <a:buNone/>
            </a:pPr>
            <a:r>
              <a:rPr lang="it-IT" altLang="en-US" sz="3200" b="1" dirty="0">
                <a:cs typeface="Arial" panose="020B0604020202020204" pitchFamily="34" charset="0"/>
              </a:rPr>
              <a:t>Per comprenderne la natura periodica e ordinata dei cristalli è necessario conoscere le </a:t>
            </a:r>
            <a:r>
              <a:rPr lang="it-IT" altLang="en-US" sz="3200" b="1" dirty="0">
                <a:solidFill>
                  <a:srgbClr val="FF3300"/>
                </a:solidFill>
                <a:cs typeface="Arial" panose="020B0604020202020204" pitchFamily="34" charset="0"/>
              </a:rPr>
              <a:t>leggi di simmetria</a:t>
            </a:r>
            <a:r>
              <a:rPr lang="it-IT" altLang="en-US" sz="3200" b="1" dirty="0">
                <a:cs typeface="Arial" panose="020B0604020202020204" pitchFamily="34" charset="0"/>
              </a:rPr>
              <a:t> che regolano la formazione dello stato cristallino e le </a:t>
            </a:r>
            <a:r>
              <a:rPr lang="it-IT" altLang="en-US" sz="3200" b="1" dirty="0">
                <a:solidFill>
                  <a:srgbClr val="FF3300"/>
                </a:solidFill>
                <a:cs typeface="Arial" panose="020B0604020202020204" pitchFamily="34" charset="0"/>
              </a:rPr>
              <a:t>operazioni che assicurano la ripetizione del motivo fondamentale</a:t>
            </a:r>
            <a:r>
              <a:rPr lang="it-IT" altLang="en-US" sz="3200" b="1" dirty="0">
                <a:cs typeface="Arial" panose="020B0604020202020204" pitchFamily="34" charset="0"/>
              </a:rPr>
              <a:t>. </a:t>
            </a: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2783150" y="6492875"/>
            <a:ext cx="5827450" cy="365125"/>
          </a:xfrm>
        </p:spPr>
        <p:txBody>
          <a:bodyPr/>
          <a:lstStyle/>
          <a:p>
            <a:r>
              <a:rPr lang="it-IT" dirty="0" smtClean="0"/>
              <a:t>Alternanza scuola-lavoro, 19 marzo 2019, Istituto di Cristallografia-CNR, Bari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5471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BFE71-7623-4C60-9342-50703C54D46D}" type="slidenum">
              <a:rPr lang="en-GB" smtClean="0"/>
              <a:t>12</a:t>
            </a:fld>
            <a:endParaRPr lang="en-GB"/>
          </a:p>
        </p:txBody>
      </p:sp>
      <p:pic>
        <p:nvPicPr>
          <p:cNvPr id="5" name="Picture 5" descr="caravaggi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35600" y="1319212"/>
            <a:ext cx="5219700" cy="5229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250824" y="3933825"/>
            <a:ext cx="436981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it-IT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Caravaggio</a:t>
            </a:r>
            <a:r>
              <a:rPr lang="it-IT" alt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, Narciso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3798987" y="0"/>
            <a:ext cx="44230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Simmetria nei cristalli</a:t>
            </a: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943100" y="484188"/>
            <a:ext cx="6985000" cy="1008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en-US" sz="3200" dirty="0" smtClean="0">
                <a:solidFill>
                  <a:srgbClr val="FF3300"/>
                </a:solidFill>
                <a:cs typeface="Arial" panose="020B0604020202020204" pitchFamily="34" charset="0"/>
              </a:rPr>
              <a:t>LA SIMMETRIA NELL’ARTE</a:t>
            </a:r>
            <a:endParaRPr lang="it-IT" altLang="en-US" sz="3200" dirty="0">
              <a:solidFill>
                <a:srgbClr val="FF3300"/>
              </a:solidFill>
              <a:cs typeface="Arial" panose="020B0604020202020204" pitchFamily="34" charset="0"/>
            </a:endParaRP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3199907" y="6507347"/>
            <a:ext cx="5410693" cy="365125"/>
          </a:xfrm>
        </p:spPr>
        <p:txBody>
          <a:bodyPr/>
          <a:lstStyle/>
          <a:p>
            <a:r>
              <a:rPr lang="it-IT" dirty="0" smtClean="0"/>
              <a:t>Alternanza scuola-lavoro, 19 marzo 2019, Istituto di Cristallografia-CNR, Bari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684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BFE71-7623-4C60-9342-50703C54D46D}" type="slidenum">
              <a:rPr lang="en-GB" smtClean="0"/>
              <a:t>13</a:t>
            </a:fld>
            <a:endParaRPr lang="en-GB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2326986" y="593328"/>
            <a:ext cx="6985000" cy="1008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en-US" sz="3200" dirty="0" smtClean="0">
                <a:solidFill>
                  <a:srgbClr val="FF3300"/>
                </a:solidFill>
                <a:cs typeface="Arial" panose="020B0604020202020204" pitchFamily="34" charset="0"/>
              </a:rPr>
              <a:t>LA SIMMETRIA IN NATURA</a:t>
            </a:r>
            <a:endParaRPr lang="it-IT" altLang="en-US" sz="3200" dirty="0">
              <a:solidFill>
                <a:srgbClr val="FF3300"/>
              </a:solidFill>
              <a:cs typeface="Arial" panose="020B0604020202020204" pitchFamily="34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3798987" y="0"/>
            <a:ext cx="44230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Simmetria nei cristalli</a:t>
            </a:r>
          </a:p>
        </p:txBody>
      </p:sp>
      <p:pic>
        <p:nvPicPr>
          <p:cNvPr id="11" name="Picture 5" descr="_Fromia_monili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931192"/>
            <a:ext cx="4895850" cy="398621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" name="Picture 8" descr="snowflak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52074" y="1927026"/>
            <a:ext cx="4103688" cy="41036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33582" y="2348605"/>
            <a:ext cx="2877353" cy="3151386"/>
          </a:xfrm>
          <a:prstGeom prst="rect">
            <a:avLst/>
          </a:prstGeom>
        </p:spPr>
      </p:pic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2447925" y="6483936"/>
            <a:ext cx="6368988" cy="365125"/>
          </a:xfrm>
        </p:spPr>
        <p:txBody>
          <a:bodyPr/>
          <a:lstStyle/>
          <a:p>
            <a:r>
              <a:rPr lang="it-IT" dirty="0" smtClean="0"/>
              <a:t>Alternanza scuola-lavoro, 19 marzo 2019, Istituto di Cristallografia-CNR, Bari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4871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BFE71-7623-4C60-9342-50703C54D46D}" type="slidenum">
              <a:rPr lang="en-GB" smtClean="0"/>
              <a:t>14</a:t>
            </a:fld>
            <a:endParaRPr lang="en-GB"/>
          </a:p>
        </p:txBody>
      </p:sp>
      <p:sp>
        <p:nvSpPr>
          <p:cNvPr id="4" name="CasellaDiTesto 3"/>
          <p:cNvSpPr txBox="1"/>
          <p:nvPr/>
        </p:nvSpPr>
        <p:spPr>
          <a:xfrm>
            <a:off x="3798987" y="0"/>
            <a:ext cx="44230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Simmetria nei cristalli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408562" y="595618"/>
            <a:ext cx="11478638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en-US" sz="3200" dirty="0" smtClean="0">
                <a:solidFill>
                  <a:srgbClr val="FF3300"/>
                </a:solidFill>
                <a:cs typeface="Arial" panose="020B0604020202020204" pitchFamily="34" charset="0"/>
              </a:rPr>
              <a:t>OPERAZIONI DI SIMMETRIA IN CRISTALLOGRAFIA</a:t>
            </a:r>
            <a:endParaRPr lang="it-IT" altLang="en-US" sz="3200" dirty="0">
              <a:solidFill>
                <a:srgbClr val="FF3300"/>
              </a:solidFill>
              <a:cs typeface="Arial" panose="020B0604020202020204" pitchFamily="34" charset="0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0" y="1586722"/>
            <a:ext cx="121920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it-IT" altLang="en-US" sz="2800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simmetria traslazionale </a:t>
            </a:r>
            <a:r>
              <a:rPr lang="it-IT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è la più </a:t>
            </a:r>
            <a:r>
              <a:rPr lang="it-IT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fondamentale operazione di simmetria </a:t>
            </a:r>
            <a:r>
              <a:rPr lang="it-IT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associata </a:t>
            </a:r>
            <a:r>
              <a:rPr lang="it-IT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alla ripetitività del </a:t>
            </a:r>
            <a:r>
              <a:rPr lang="it-IT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cristallo.</a:t>
            </a:r>
            <a:endParaRPr lang="it-IT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6" descr="penna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98987" y="2695602"/>
            <a:ext cx="3316017" cy="3587636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3018038" y="6446827"/>
            <a:ext cx="6155924" cy="365125"/>
          </a:xfrm>
        </p:spPr>
        <p:txBody>
          <a:bodyPr/>
          <a:lstStyle/>
          <a:p>
            <a:r>
              <a:rPr lang="it-IT" dirty="0" smtClean="0"/>
              <a:t>Alternanza scuola-lavoro, 19 marzo 2019, Istituto di Cristallografia-CNR, Bari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3207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BFE71-7623-4C60-9342-50703C54D46D}" type="slidenum">
              <a:rPr lang="en-GB" smtClean="0"/>
              <a:t>15</a:t>
            </a:fld>
            <a:endParaRPr lang="en-GB"/>
          </a:p>
        </p:txBody>
      </p:sp>
      <p:sp>
        <p:nvSpPr>
          <p:cNvPr id="5" name="CasellaDiTesto 4"/>
          <p:cNvSpPr txBox="1"/>
          <p:nvPr/>
        </p:nvSpPr>
        <p:spPr>
          <a:xfrm>
            <a:off x="3836694" y="0"/>
            <a:ext cx="44230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Simmetria nei cristalli</a:t>
            </a: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446269" y="595618"/>
            <a:ext cx="11478638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en-US" sz="3200" dirty="0" smtClean="0">
                <a:solidFill>
                  <a:srgbClr val="FF3300"/>
                </a:solidFill>
                <a:cs typeface="Arial" panose="020B0604020202020204" pitchFamily="34" charset="0"/>
              </a:rPr>
              <a:t>OPERAZIONI DI SIMMETRIA IN CRISTALLOGRAFIA</a:t>
            </a:r>
            <a:endParaRPr lang="it-IT" altLang="en-US" sz="3200" dirty="0">
              <a:solidFill>
                <a:srgbClr val="FF3300"/>
              </a:solidFill>
              <a:cs typeface="Arial" panose="020B0604020202020204" pitchFamily="34" charset="0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386567" y="1708878"/>
            <a:ext cx="952262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L’</a:t>
            </a:r>
            <a:r>
              <a:rPr lang="it-IT" alt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inversione</a:t>
            </a:r>
            <a:r>
              <a:rPr lang="it-IT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rispetto ad un punto (</a:t>
            </a:r>
            <a:r>
              <a:rPr lang="it-IT" alt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centro di simmetria</a:t>
            </a:r>
            <a:r>
              <a:rPr lang="it-IT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9" name="Picture 11" descr="mani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11597" y="2558391"/>
            <a:ext cx="6270496" cy="401209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3279601" y="6387919"/>
            <a:ext cx="5534487" cy="365125"/>
          </a:xfrm>
        </p:spPr>
        <p:txBody>
          <a:bodyPr/>
          <a:lstStyle/>
          <a:p>
            <a:r>
              <a:rPr lang="it-IT" dirty="0" smtClean="0"/>
              <a:t>Alternanza scuola-lavoro, 19 marzo 2019, Istituto di Cristallografia-CNR, Bari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1180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BFE71-7623-4C60-9342-50703C54D46D}" type="slidenum">
              <a:rPr lang="en-GB" smtClean="0"/>
              <a:t>16</a:t>
            </a:fld>
            <a:endParaRPr lang="en-GB"/>
          </a:p>
        </p:txBody>
      </p:sp>
      <p:sp>
        <p:nvSpPr>
          <p:cNvPr id="4" name="CasellaDiTesto 3"/>
          <p:cNvSpPr txBox="1"/>
          <p:nvPr/>
        </p:nvSpPr>
        <p:spPr>
          <a:xfrm>
            <a:off x="3836694" y="0"/>
            <a:ext cx="44230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Simmetria nei cristalli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446269" y="595618"/>
            <a:ext cx="11478638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en-US" sz="3200" dirty="0" smtClean="0">
                <a:solidFill>
                  <a:srgbClr val="FF3300"/>
                </a:solidFill>
                <a:cs typeface="Arial" panose="020B0604020202020204" pitchFamily="34" charset="0"/>
              </a:rPr>
              <a:t>OPERAZIONI DI SIMMETRIA IN CRISTALLOGRAFIA</a:t>
            </a:r>
            <a:endParaRPr lang="it-IT" altLang="en-US" sz="3200" dirty="0">
              <a:solidFill>
                <a:srgbClr val="FF3300"/>
              </a:solidFill>
              <a:cs typeface="Arial" panose="020B0604020202020204" pitchFamily="34" charset="0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1562964"/>
            <a:ext cx="121920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it-IT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La</a:t>
            </a:r>
            <a:r>
              <a:rPr lang="it-IT" altLang="en-US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alt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rotazione </a:t>
            </a:r>
            <a:r>
              <a:rPr lang="it-IT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intorno ad un asse di rotazione </a:t>
            </a:r>
            <a:r>
              <a:rPr lang="it-IT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di </a:t>
            </a:r>
            <a:r>
              <a:rPr lang="it-IT" alt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ordine n </a:t>
            </a:r>
            <a:r>
              <a:rPr lang="it-IT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(rotazione </a:t>
            </a:r>
            <a:r>
              <a:rPr lang="it-IT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di </a:t>
            </a:r>
            <a:r>
              <a:rPr lang="it-IT" altLang="en-US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it-IT" altLang="en-US" sz="2800" b="1" dirty="0">
                <a:solidFill>
                  <a:srgbClr val="FF0000"/>
                </a:solidFill>
                <a:latin typeface="Symbol" panose="05050102010706020507" pitchFamily="18" charset="2"/>
              </a:rPr>
              <a:t>p</a:t>
            </a:r>
            <a:r>
              <a:rPr lang="it-IT" altLang="en-US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/n </a:t>
            </a:r>
            <a:r>
              <a:rPr lang="it-IT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rispetto all’ </a:t>
            </a:r>
            <a:r>
              <a:rPr lang="it-IT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asse)</a:t>
            </a:r>
            <a:endParaRPr lang="it-IT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6" descr="pen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61" y="2703803"/>
            <a:ext cx="3598863" cy="385381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4260716" y="3652190"/>
            <a:ext cx="7401311" cy="160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Gli assi di rotazione compatibili con la simmetria reticolare sono</a:t>
            </a:r>
          </a:p>
          <a:p>
            <a:pPr algn="ctr">
              <a:spcBef>
                <a:spcPct val="50000"/>
              </a:spcBef>
            </a:pPr>
            <a:r>
              <a:rPr lang="it-IT" altLang="en-US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n=1,2,3,4,6.</a:t>
            </a:r>
            <a:endParaRPr lang="it-IT" altLang="en-US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5678955" y="5505762"/>
            <a:ext cx="478948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L’asse 5 non è permesso.</a:t>
            </a:r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4423007" y="2517071"/>
            <a:ext cx="723902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it-IT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Restrizioni sulla </a:t>
            </a:r>
            <a:r>
              <a:rPr lang="it-IT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simmetria sono </a:t>
            </a:r>
            <a:r>
              <a:rPr lang="it-IT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imposte dalla periodicità del </a:t>
            </a:r>
            <a:r>
              <a:rPr lang="it-IT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reticolo.</a:t>
            </a:r>
            <a:endParaRPr lang="it-IT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2894121" y="6454446"/>
            <a:ext cx="5942860" cy="365125"/>
          </a:xfrm>
        </p:spPr>
        <p:txBody>
          <a:bodyPr/>
          <a:lstStyle/>
          <a:p>
            <a:r>
              <a:rPr lang="it-IT" dirty="0" smtClean="0"/>
              <a:t>Alternanza scuola-lavoro, 19 marzo 2019, Istituto di Cristallografia-CNR, Bari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6519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BFE71-7623-4C60-9342-50703C54D46D}" type="slidenum">
              <a:rPr lang="en-GB" smtClean="0"/>
              <a:t>17</a:t>
            </a:fld>
            <a:endParaRPr lang="en-GB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3836694" y="0"/>
            <a:ext cx="44230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Simmetria nei cristalli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446269" y="595618"/>
            <a:ext cx="11478638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en-US" sz="3200" dirty="0" smtClean="0">
                <a:solidFill>
                  <a:srgbClr val="FF3300"/>
                </a:solidFill>
                <a:cs typeface="Arial" panose="020B0604020202020204" pitchFamily="34" charset="0"/>
              </a:rPr>
              <a:t>OPERAZIONI DI SIMMETRIA IN CRISTALLOGRAFIA</a:t>
            </a:r>
            <a:endParaRPr lang="it-IT" altLang="en-US" sz="3200" dirty="0">
              <a:solidFill>
                <a:srgbClr val="FF3300"/>
              </a:solidFill>
              <a:cs typeface="Arial" panose="020B0604020202020204" pitchFamily="34" charset="0"/>
            </a:endParaRPr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0514" y="1226333"/>
            <a:ext cx="3171825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asellaDiTesto 7"/>
          <p:cNvSpPr txBox="1"/>
          <p:nvPr/>
        </p:nvSpPr>
        <p:spPr>
          <a:xfrm>
            <a:off x="0" y="3824258"/>
            <a:ext cx="33143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ROTOTRASLAZIONE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4286379" y="3208543"/>
            <a:ext cx="223224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RIFLESSIONE</a:t>
            </a:r>
            <a:endParaRPr lang="it-IT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7990920" y="3624540"/>
            <a:ext cx="372891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ROTOINVERSIONE</a:t>
            </a:r>
          </a:p>
          <a:p>
            <a:pPr>
              <a:defRPr/>
            </a:pPr>
            <a:r>
              <a:rPr 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ROTORIFLESSIONE</a:t>
            </a: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4549172" y="5604774"/>
            <a:ext cx="28083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SLITTOPIANO</a:t>
            </a:r>
            <a:endParaRPr lang="it-IT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2912" y="1291060"/>
            <a:ext cx="295275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34400" y="1244076"/>
            <a:ext cx="2895600" cy="241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36694" y="3670208"/>
            <a:ext cx="4076700" cy="18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2980560" y="6356349"/>
            <a:ext cx="5285913" cy="365125"/>
          </a:xfrm>
        </p:spPr>
        <p:txBody>
          <a:bodyPr/>
          <a:lstStyle/>
          <a:p>
            <a:r>
              <a:rPr lang="it-IT" dirty="0" smtClean="0"/>
              <a:t>Alternanza scuola-lavoro, 19 marzo 2019, Istituto di Cristallografia-CNR, Bari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6005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BFE71-7623-4C60-9342-50703C54D46D}" type="slidenum">
              <a:rPr lang="en-GB" smtClean="0"/>
              <a:t>18</a:t>
            </a:fld>
            <a:endParaRPr lang="en-GB"/>
          </a:p>
        </p:txBody>
      </p:sp>
      <p:sp>
        <p:nvSpPr>
          <p:cNvPr id="4" name="CasellaDiTesto 3"/>
          <p:cNvSpPr txBox="1"/>
          <p:nvPr/>
        </p:nvSpPr>
        <p:spPr>
          <a:xfrm>
            <a:off x="4100645" y="197963"/>
            <a:ext cx="44230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Simmetria nei cristalli</a:t>
            </a:r>
          </a:p>
        </p:txBody>
      </p:sp>
      <p:sp>
        <p:nvSpPr>
          <p:cNvPr id="6" name="Text Box 18"/>
          <p:cNvSpPr txBox="1">
            <a:spLocks noChangeArrowheads="1"/>
          </p:cNvSpPr>
          <p:nvPr/>
        </p:nvSpPr>
        <p:spPr bwMode="auto">
          <a:xfrm>
            <a:off x="4358540" y="992944"/>
            <a:ext cx="416511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en-US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GRUPPI SPAZIALI</a:t>
            </a:r>
            <a:endParaRPr lang="it-IT" altLang="en-US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19"/>
          <p:cNvSpPr txBox="1">
            <a:spLocks noChangeArrowheads="1"/>
          </p:cNvSpPr>
          <p:nvPr/>
        </p:nvSpPr>
        <p:spPr bwMode="auto">
          <a:xfrm>
            <a:off x="4253232" y="3725215"/>
            <a:ext cx="4392613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en-US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UNITÀ ASIMMETRICA</a:t>
            </a:r>
            <a:endParaRPr lang="it-IT" altLang="en-US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20"/>
          <p:cNvSpPr txBox="1">
            <a:spLocks noChangeArrowheads="1"/>
          </p:cNvSpPr>
          <p:nvPr/>
        </p:nvSpPr>
        <p:spPr bwMode="auto">
          <a:xfrm>
            <a:off x="0" y="4706463"/>
            <a:ext cx="12192000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it-IT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L’</a:t>
            </a:r>
            <a:r>
              <a:rPr lang="it-IT" altLang="en-US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unità asimmetrica </a:t>
            </a:r>
            <a:r>
              <a:rPr lang="it-IT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è la </a:t>
            </a:r>
            <a:r>
              <a:rPr lang="it-IT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più piccola porzione della cella elementare che, per applicazione di tutte le operazioni di simmetria, genera l’intero contenuto della </a:t>
            </a:r>
            <a:r>
              <a:rPr lang="it-IT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cella.</a:t>
            </a:r>
            <a:endParaRPr lang="it-IT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22"/>
          <p:cNvSpPr txBox="1">
            <a:spLocks noChangeArrowheads="1"/>
          </p:cNvSpPr>
          <p:nvPr/>
        </p:nvSpPr>
        <p:spPr bwMode="auto">
          <a:xfrm>
            <a:off x="0" y="1743476"/>
            <a:ext cx="12192000" cy="160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it-IT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Un </a:t>
            </a:r>
            <a:r>
              <a:rPr lang="it-IT" alt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gruppo spaziale cristallografico </a:t>
            </a:r>
            <a:r>
              <a:rPr lang="it-IT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è l’insieme delle operazioni geometriche che portano il cristallo in sé stesso.</a:t>
            </a:r>
          </a:p>
          <a:p>
            <a:pPr algn="just">
              <a:spcBef>
                <a:spcPct val="50000"/>
              </a:spcBef>
            </a:pPr>
            <a:r>
              <a:rPr lang="it-IT" altLang="en-US" sz="2800" dirty="0" smtClean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 sono 230 possibili gruppi spaziali.</a:t>
            </a:r>
            <a:endParaRPr lang="it-IT" altLang="en-US" sz="2800" dirty="0">
              <a:solidFill>
                <a:srgbClr val="FF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uppo 9"/>
          <p:cNvGrpSpPr/>
          <p:nvPr/>
        </p:nvGrpSpPr>
        <p:grpSpPr>
          <a:xfrm>
            <a:off x="1869887" y="1577719"/>
            <a:ext cx="8588415" cy="4795207"/>
            <a:chOff x="1741544" y="1301819"/>
            <a:chExt cx="8588415" cy="4795207"/>
          </a:xfrm>
        </p:grpSpPr>
        <p:sp>
          <p:nvSpPr>
            <p:cNvPr id="11" name="Ovale 10"/>
            <p:cNvSpPr/>
            <p:nvPr/>
          </p:nvSpPr>
          <p:spPr>
            <a:xfrm>
              <a:off x="1741544" y="1301819"/>
              <a:ext cx="8588415" cy="4795207"/>
            </a:xfrm>
            <a:prstGeom prst="ellips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FFFF00"/>
                </a:solidFill>
              </a:endParaRPr>
            </a:p>
          </p:txBody>
        </p:sp>
        <p:sp>
          <p:nvSpPr>
            <p:cNvPr id="12" name="CasellaDiTesto 11"/>
            <p:cNvSpPr txBox="1"/>
            <p:nvPr/>
          </p:nvSpPr>
          <p:spPr>
            <a:xfrm>
              <a:off x="2167386" y="1919019"/>
              <a:ext cx="7807132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3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CHE SIGNIFICA IL SIMBOLO</a:t>
              </a:r>
              <a:r>
                <a:rPr lang="it-IT" sz="3200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it-IT" sz="3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it-IT" sz="3200" b="1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</a:t>
              </a:r>
              <a:r>
                <a:rPr lang="it-IT" sz="3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2</a:t>
              </a:r>
              <a:r>
                <a:rPr lang="it-IT" sz="3200" b="1" baseline="-25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lang="it-IT" sz="3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/</a:t>
              </a:r>
              <a:r>
                <a:rPr lang="it-IT" sz="3200" b="1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r>
                <a:rPr lang="it-IT" sz="3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endParaRPr lang="it-IT" sz="3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it-IT" sz="3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La cella </a:t>
              </a:r>
              <a:r>
                <a:rPr lang="it-IT" sz="32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e’</a:t>
              </a:r>
              <a:r>
                <a:rPr lang="it-IT" sz="3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primitiva, monoclina, </a:t>
              </a:r>
              <a:r>
                <a:rPr lang="it-IT" sz="32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c’e’</a:t>
              </a:r>
              <a:r>
                <a:rPr lang="it-IT" sz="3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un </a:t>
              </a:r>
              <a:br>
                <a:rPr lang="it-IT" sz="3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it-IT" sz="3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asse di rototraslazione di ordine 2 (</a:t>
              </a:r>
              <a:r>
                <a:rPr lang="it-IT" sz="3200" b="1" i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elicodigira</a:t>
              </a:r>
              <a:r>
                <a:rPr lang="it-IT" sz="3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) e uno </a:t>
              </a:r>
              <a:r>
                <a:rPr lang="it-IT" sz="32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slittopiano</a:t>
              </a:r>
              <a:r>
                <a:rPr lang="it-IT" sz="3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di tipo </a:t>
              </a:r>
              <a:r>
                <a:rPr lang="it-IT" sz="3200" b="1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r>
                <a:rPr lang="it-IT" sz="3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</p:grp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3226767" y="6408371"/>
            <a:ext cx="5419078" cy="365125"/>
          </a:xfrm>
        </p:spPr>
        <p:txBody>
          <a:bodyPr/>
          <a:lstStyle/>
          <a:p>
            <a:r>
              <a:rPr lang="it-IT" dirty="0" smtClean="0"/>
              <a:t>Alternanza scuola-lavoro, 19 marzo 2019, Istituto di Cristallografia-CNR, Bari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5426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 build="allAtOnce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BFE71-7623-4C60-9342-50703C54D46D}" type="slidenum">
              <a:rPr lang="en-GB" smtClean="0"/>
              <a:t>19</a:t>
            </a:fld>
            <a:endParaRPr lang="en-GB"/>
          </a:p>
        </p:txBody>
      </p:sp>
      <p:sp>
        <p:nvSpPr>
          <p:cNvPr id="4" name="CasellaDiTesto 3"/>
          <p:cNvSpPr txBox="1"/>
          <p:nvPr/>
        </p:nvSpPr>
        <p:spPr>
          <a:xfrm>
            <a:off x="4100645" y="197963"/>
            <a:ext cx="44230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Simmetria nei cristalli</a:t>
            </a: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29" y="782738"/>
            <a:ext cx="5109242" cy="3395927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7269" y="1560242"/>
            <a:ext cx="5141565" cy="4854065"/>
          </a:xfrm>
          <a:prstGeom prst="rect">
            <a:avLst/>
          </a:prstGeom>
        </p:spPr>
      </p:pic>
      <p:sp>
        <p:nvSpPr>
          <p:cNvPr id="10" name="CasellaDiTesto 9"/>
          <p:cNvSpPr txBox="1"/>
          <p:nvPr/>
        </p:nvSpPr>
        <p:spPr>
          <a:xfrm>
            <a:off x="5295607" y="2737697"/>
            <a:ext cx="20330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it-IT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it-IT" sz="3200" b="1" baseline="-25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it-IT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it-IT" sz="3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GB" sz="32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4225770" y="3707771"/>
            <a:ext cx="27899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 b="1" dirty="0">
                <a:solidFill>
                  <a:srgbClr val="000000"/>
                </a:solidFill>
                <a:latin typeface="Times New Roman" pitchFamily="18" charset="0"/>
              </a:rPr>
              <a:t>x,  y,  z</a:t>
            </a:r>
          </a:p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 b="1" dirty="0">
                <a:solidFill>
                  <a:srgbClr val="000000"/>
                </a:solidFill>
                <a:latin typeface="Times New Roman" pitchFamily="18" charset="0"/>
              </a:rPr>
              <a:t>-x,  y, -z+1/2</a:t>
            </a:r>
          </a:p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 b="1" dirty="0">
                <a:solidFill>
                  <a:srgbClr val="000000"/>
                </a:solidFill>
                <a:latin typeface="Times New Roman" pitchFamily="18" charset="0"/>
              </a:rPr>
              <a:t>-x, -y, -z</a:t>
            </a:r>
          </a:p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 b="1" dirty="0">
                <a:solidFill>
                  <a:srgbClr val="000000"/>
                </a:solidFill>
                <a:latin typeface="Times New Roman" pitchFamily="18" charset="0"/>
              </a:rPr>
              <a:t> x, -y,  z+1/2 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55921" y="6391799"/>
            <a:ext cx="5569998" cy="365125"/>
          </a:xfrm>
        </p:spPr>
        <p:txBody>
          <a:bodyPr/>
          <a:lstStyle/>
          <a:p>
            <a:r>
              <a:rPr lang="it-IT" dirty="0" smtClean="0"/>
              <a:t>Alternanza scuola-lavoro, 19 marzo 2019, Istituto di Cristallografia-CNR, Bari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1533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BFE71-7623-4C60-9342-50703C54D46D}" type="slidenum">
              <a:rPr lang="en-GB" smtClean="0"/>
              <a:t>2</a:t>
            </a:fld>
            <a:endParaRPr lang="en-GB"/>
          </a:p>
        </p:txBody>
      </p:sp>
      <p:sp>
        <p:nvSpPr>
          <p:cNvPr id="4" name="CasellaDiTesto 3"/>
          <p:cNvSpPr txBox="1"/>
          <p:nvPr/>
        </p:nvSpPr>
        <p:spPr>
          <a:xfrm>
            <a:off x="265043" y="3019044"/>
            <a:ext cx="9482138" cy="116955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it-IT" sz="26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</a:t>
            </a:r>
            <a:r>
              <a:rPr lang="it-IT" sz="26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fenomeno fisico della diffrazione </a:t>
            </a:r>
            <a:endParaRPr lang="it-IT" sz="2600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2913">
              <a:defRPr/>
            </a:pPr>
            <a:r>
              <a:rPr lang="it-IT" sz="26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dei </a:t>
            </a:r>
            <a:r>
              <a:rPr lang="it-IT" sz="26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raggi X da un cristallo</a:t>
            </a:r>
          </a:p>
          <a:p>
            <a:pPr>
              <a:defRPr/>
            </a:pPr>
            <a:endParaRPr lang="en-GB" dirty="0">
              <a:solidFill>
                <a:srgbClr val="0000FF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970946" y="113242"/>
            <a:ext cx="109985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Modelli fisici e matematici alla base della Cristallografia</a:t>
            </a:r>
          </a:p>
        </p:txBody>
      </p:sp>
      <p:sp>
        <p:nvSpPr>
          <p:cNvPr id="7" name="Rettangolo 6"/>
          <p:cNvSpPr/>
          <p:nvPr/>
        </p:nvSpPr>
        <p:spPr>
          <a:xfrm>
            <a:off x="165112" y="1202775"/>
            <a:ext cx="6096000" cy="492443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it-IT" sz="26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Simmetria nei </a:t>
            </a:r>
            <a:r>
              <a:rPr lang="it-IT" sz="26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cristalli</a:t>
            </a:r>
            <a:endParaRPr lang="it-IT" sz="26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181848" y="5782886"/>
            <a:ext cx="665278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it-IT" sz="26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Cristallo </a:t>
            </a:r>
            <a:r>
              <a:rPr lang="it-IT" sz="26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singolo e polveri microcristalline</a:t>
            </a:r>
          </a:p>
          <a:p>
            <a:endParaRPr lang="en-GB" dirty="0">
              <a:solidFill>
                <a:srgbClr val="0000FF"/>
              </a:solidFill>
            </a:endParaRPr>
          </a:p>
        </p:txBody>
      </p:sp>
      <p:pic>
        <p:nvPicPr>
          <p:cNvPr id="1026" name="Picture 2" descr="Risultati immagini per diffrazione 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3579" y="2299546"/>
            <a:ext cx="2771775" cy="207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isultati immagini per simmetria cristall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5233" y="933217"/>
            <a:ext cx="2828925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03612" y="4782602"/>
            <a:ext cx="1693639" cy="1946585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86806" y="4862139"/>
            <a:ext cx="1859336" cy="1859336"/>
          </a:xfrm>
          <a:prstGeom prst="rect">
            <a:avLst/>
          </a:prstGeom>
        </p:spPr>
      </p:pic>
      <p:sp>
        <p:nvSpPr>
          <p:cNvPr id="16" name="Segnaposto piè di pagina 12"/>
          <p:cNvSpPr>
            <a:spLocks noGrp="1"/>
          </p:cNvSpPr>
          <p:nvPr>
            <p:ph type="ftr" sz="quarter" idx="11"/>
          </p:nvPr>
        </p:nvSpPr>
        <p:spPr>
          <a:xfrm>
            <a:off x="2686639" y="6552327"/>
            <a:ext cx="5834406" cy="246221"/>
          </a:xfrm>
        </p:spPr>
        <p:txBody>
          <a:bodyPr>
            <a:noAutofit/>
          </a:bodyPr>
          <a:lstStyle/>
          <a:p>
            <a:r>
              <a:rPr lang="it-IT" sz="1000" i="1" smtClean="0">
                <a:latin typeface="Arial" panose="020B0604020202020204" pitchFamily="34" charset="0"/>
                <a:cs typeface="Arial" panose="020B0604020202020204" pitchFamily="34" charset="0"/>
              </a:rPr>
              <a:t>Alternanza scuola-lavoro, 19 marzo 2019, Istituto di Cristallografia-CNR, Bari</a:t>
            </a:r>
            <a:endParaRPr lang="en-GB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265043" y="4623706"/>
            <a:ext cx="485581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it-IT" sz="26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Studio dei materiali cristallini</a:t>
            </a:r>
            <a:endParaRPr lang="it-IT" sz="26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solidFill>
                <a:srgbClr val="0000FF"/>
              </a:solidFill>
            </a:endParaRPr>
          </a:p>
        </p:txBody>
      </p:sp>
      <p:pic>
        <p:nvPicPr>
          <p:cNvPr id="15" name="Picture 4" descr="Halite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BFBFBF"/>
              </a:clrFrom>
              <a:clrTo>
                <a:srgbClr val="BFBFB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14" t="16161" r="30190" b="16090"/>
          <a:stretch>
            <a:fillRect/>
          </a:stretch>
        </p:blipFill>
        <p:spPr bwMode="auto">
          <a:xfrm rot="881817">
            <a:off x="5097541" y="4009334"/>
            <a:ext cx="1959805" cy="1705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1651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1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BFE71-7623-4C60-9342-50703C54D46D}" type="slidenum">
              <a:rPr lang="en-GB" smtClean="0"/>
              <a:t>20</a:t>
            </a:fld>
            <a:endParaRPr lang="en-GB"/>
          </a:p>
        </p:txBody>
      </p:sp>
      <p:pic>
        <p:nvPicPr>
          <p:cNvPr id="3074" name="Picture 2" descr="Risultati immagini per onde elettromagnetich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16" y="1688119"/>
            <a:ext cx="6609010" cy="2416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102516" y="81051"/>
            <a:ext cx="119814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Il fenomeno fisico della diffrazione dei raggi X da un cristallo</a:t>
            </a:r>
          </a:p>
        </p:txBody>
      </p:sp>
      <p:sp>
        <p:nvSpPr>
          <p:cNvPr id="6" name="Rettangolo 5"/>
          <p:cNvSpPr/>
          <p:nvPr/>
        </p:nvSpPr>
        <p:spPr>
          <a:xfrm>
            <a:off x="2247003" y="884585"/>
            <a:ext cx="112435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</a:rPr>
              <a:t>I raggi </a:t>
            </a:r>
            <a:r>
              <a:rPr lang="it-IT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X sono </a:t>
            </a:r>
            <a:r>
              <a:rPr lang="it-IT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onde </a:t>
            </a:r>
            <a:r>
              <a:rPr lang="it-IT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elettromagnetiche</a:t>
            </a:r>
            <a:endParaRPr lang="en-GB" sz="3200" dirty="0"/>
          </a:p>
        </p:txBody>
      </p:sp>
      <p:pic>
        <p:nvPicPr>
          <p:cNvPr id="3076" name="Picture 4" descr="Risultati immagini per onde elettromagnetich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8497" y="3409886"/>
            <a:ext cx="4918140" cy="2459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3080552" y="6356350"/>
            <a:ext cx="5694285" cy="365125"/>
          </a:xfrm>
        </p:spPr>
        <p:txBody>
          <a:bodyPr/>
          <a:lstStyle/>
          <a:p>
            <a:r>
              <a:rPr lang="it-IT" dirty="0" smtClean="0"/>
              <a:t>Alternanza scuola-lavoro, 19 marzo 2019, Istituto di Cristallografia-CNR, Bari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4818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BFE71-7623-4C60-9342-50703C54D46D}" type="slidenum">
              <a:rPr lang="en-GB" smtClean="0"/>
              <a:t>21</a:t>
            </a:fld>
            <a:endParaRPr lang="en-GB"/>
          </a:p>
        </p:txBody>
      </p:sp>
      <p:sp>
        <p:nvSpPr>
          <p:cNvPr id="4" name="Segnaposto numero diapositiva 2"/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E1BFE71-7623-4C60-9342-50703C54D46D}" type="slidenum">
              <a:rPr lang="en-GB" smtClean="0"/>
              <a:pPr/>
              <a:t>21</a:t>
            </a:fld>
            <a:endParaRPr lang="en-GB"/>
          </a:p>
        </p:txBody>
      </p:sp>
      <p:sp>
        <p:nvSpPr>
          <p:cNvPr id="5" name="Rettangolo 4"/>
          <p:cNvSpPr/>
          <p:nvPr/>
        </p:nvSpPr>
        <p:spPr>
          <a:xfrm>
            <a:off x="-2750" y="665826"/>
            <a:ext cx="121947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0"/>
              </a:spcBef>
            </a:pPr>
            <a: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  <a:t>I raggi X, </a:t>
            </a:r>
            <a:r>
              <a:rPr lang="it-I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in quanto </a:t>
            </a:r>
            <a:r>
              <a:rPr lang="it-IT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onde </a:t>
            </a:r>
            <a:r>
              <a:rPr lang="it-IT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elettromagnetiche</a:t>
            </a:r>
            <a: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it-IT" sz="2800" dirty="0">
                <a:solidFill>
                  <a:srgbClr val="004F8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sono </a:t>
            </a:r>
            <a: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  <a:t>soggetti a fenomeni quali </a:t>
            </a:r>
            <a:r>
              <a:rPr lang="it-IT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interferenza e diffrazione</a:t>
            </a:r>
            <a: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102516" y="81051"/>
            <a:ext cx="119814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Il fenomeno fisico della diffrazione dei raggi X da un cristallo</a:t>
            </a:r>
          </a:p>
        </p:txBody>
      </p:sp>
      <p:pic>
        <p:nvPicPr>
          <p:cNvPr id="7" name="Picture 10" descr="luce_prova_cruciale03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167" y="2111689"/>
            <a:ext cx="5346700" cy="283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asellaDiTesto 7"/>
          <p:cNvSpPr txBox="1"/>
          <p:nvPr/>
        </p:nvSpPr>
        <p:spPr>
          <a:xfrm>
            <a:off x="-2750" y="5103340"/>
            <a:ext cx="60922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 livello fenomenologico, vi saranno direzioni lungo le quali si realizzano condizioni di </a:t>
            </a:r>
            <a:r>
              <a:rPr lang="it-IT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interferenza costruttiva 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ed altre per le quali l’interferenza sarà </a:t>
            </a:r>
            <a:r>
              <a:rPr lang="it-IT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distruttiva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it-IT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6089515" y="1691619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La diffrazione si verifica quando l’onda incontra un ostacolo di </a:t>
            </a:r>
            <a: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dimensioni comparabili</a:t>
            </a:r>
            <a:r>
              <a:rPr lang="it-IT" sz="2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it-IT" sz="2000" dirty="0">
                <a:latin typeface="Arial" pitchFamily="34" charset="0"/>
                <a:cs typeface="Arial" pitchFamily="34" charset="0"/>
              </a:rPr>
              <a:t>alla sua lunghezza </a:t>
            </a:r>
            <a:r>
              <a:rPr lang="it-IT" sz="2000" dirty="0" smtClean="0">
                <a:latin typeface="Arial" pitchFamily="34" charset="0"/>
                <a:cs typeface="Arial" pitchFamily="34" charset="0"/>
              </a:rPr>
              <a:t>d’onda.</a:t>
            </a:r>
            <a:endParaRPr lang="it-IT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10" descr="luce_prova_cruciale03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52" t="8928" r="19777" b="13393"/>
          <a:stretch>
            <a:fillRect/>
          </a:stretch>
        </p:blipFill>
        <p:spPr bwMode="auto">
          <a:xfrm>
            <a:off x="9689966" y="2783883"/>
            <a:ext cx="757159" cy="2742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9" descr="Young_experiment">
            <a:hlinkClick r:id="rId3"/>
          </p:cNvPr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33020" y="2856022"/>
            <a:ext cx="2670600" cy="259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CasellaDiTesto 12"/>
          <p:cNvSpPr txBox="1"/>
          <p:nvPr/>
        </p:nvSpPr>
        <p:spPr>
          <a:xfrm>
            <a:off x="6179191" y="5657230"/>
            <a:ext cx="5916648" cy="92333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La lunghezza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d’onda dei raggi X </a:t>
            </a:r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è dello stesso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ordine di grandezza delle distanze interatomiche  nei </a:t>
            </a:r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cristalli (1 Angstrom=0.0000000001 m).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2547891" y="6510569"/>
            <a:ext cx="5927498" cy="365125"/>
          </a:xfrm>
        </p:spPr>
        <p:txBody>
          <a:bodyPr/>
          <a:lstStyle/>
          <a:p>
            <a:r>
              <a:rPr lang="it-IT" dirty="0" smtClean="0"/>
              <a:t>Alternanza scuola-lavoro, 19 marzo 2019, Istituto di Cristallografia-CNR, Bari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7570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BFE71-7623-4C60-9342-50703C54D46D}" type="slidenum">
              <a:rPr lang="en-GB" smtClean="0"/>
              <a:t>22</a:t>
            </a:fld>
            <a:endParaRPr lang="en-GB"/>
          </a:p>
        </p:txBody>
      </p:sp>
      <p:sp>
        <p:nvSpPr>
          <p:cNvPr id="4" name="Rectangle 2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0" y="784930"/>
            <a:ext cx="12192000" cy="1552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>
              <a:lnSpc>
                <a:spcPts val="3200"/>
              </a:lnSpc>
            </a:pP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L’interazione dei raggi X con gli atomi, (in realtà con i loro elettroni) disposti periodicamente nei cristalli, aventi distanze interatomiche simili alla loro lunghezza d’onda, provoca gli effetti di </a:t>
            </a:r>
            <a:r>
              <a:rPr 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diffrazione osservati 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it-IT" sz="2400" dirty="0" err="1">
                <a:latin typeface="Arial" panose="020B0604020202020204" pitchFamily="34" charset="0"/>
                <a:cs typeface="Arial" panose="020B0604020202020204" pitchFamily="34" charset="0"/>
              </a:rPr>
              <a:t>Laue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, ossia </a:t>
            </a: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i cristalli si comportano come un reticolo di diffrazione tridimensionale rispetto ai raggi </a:t>
            </a:r>
            <a:r>
              <a:rPr lang="it-IT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X.</a:t>
            </a:r>
            <a:endParaRPr lang="it-IT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CasellaDiTesto 53"/>
          <p:cNvSpPr txBox="1"/>
          <p:nvPr/>
        </p:nvSpPr>
        <p:spPr>
          <a:xfrm>
            <a:off x="102516" y="81051"/>
            <a:ext cx="119814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Il fenomeno fisico della diffrazione dei raggi X da un cristallo</a:t>
            </a:r>
          </a:p>
        </p:txBody>
      </p:sp>
      <p:sp>
        <p:nvSpPr>
          <p:cNvPr id="159" name="Freccia a destra 158"/>
          <p:cNvSpPr/>
          <p:nvPr>
            <p:custDataLst>
              <p:tags r:id="rId2"/>
            </p:custDataLst>
          </p:nvPr>
        </p:nvSpPr>
        <p:spPr>
          <a:xfrm rot="20460000">
            <a:off x="5286375" y="4201841"/>
            <a:ext cx="357188" cy="142875"/>
          </a:xfrm>
          <a:prstGeom prst="rightArrow">
            <a:avLst/>
          </a:prstGeom>
          <a:solidFill>
            <a:srgbClr val="009900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b="1">
              <a:solidFill>
                <a:srgbClr val="009900"/>
              </a:solidFill>
            </a:endParaRPr>
          </a:p>
        </p:txBody>
      </p:sp>
      <p:sp>
        <p:nvSpPr>
          <p:cNvPr id="160" name="Freccia a destra 159"/>
          <p:cNvSpPr/>
          <p:nvPr>
            <p:custDataLst>
              <p:tags r:id="rId3"/>
            </p:custDataLst>
          </p:nvPr>
        </p:nvSpPr>
        <p:spPr>
          <a:xfrm rot="21000000">
            <a:off x="5372100" y="4886054"/>
            <a:ext cx="357188" cy="142875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61" name="Text Box 139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429250" y="3801682"/>
            <a:ext cx="50863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it-IT" sz="2400" dirty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Onde in “opposizione di fase”</a:t>
            </a:r>
          </a:p>
          <a:p>
            <a:pPr algn="ctr" eaLnBrk="1" hangingPunct="1"/>
            <a:r>
              <a:rPr lang="it-IT" sz="2400" dirty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INTERFERENZA DISTRUTTIVA</a:t>
            </a:r>
          </a:p>
        </p:txBody>
      </p:sp>
      <p:sp>
        <p:nvSpPr>
          <p:cNvPr id="162" name="Text Box 140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508104" y="4653584"/>
            <a:ext cx="500749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it-IT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Onde “in fase”</a:t>
            </a:r>
          </a:p>
          <a:p>
            <a:pPr algn="ctr" eaLnBrk="1" hangingPunct="1"/>
            <a:r>
              <a:rPr lang="it-IT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INTERFERENZA COSTRUTTIVA</a:t>
            </a:r>
          </a:p>
        </p:txBody>
      </p:sp>
      <p:grpSp>
        <p:nvGrpSpPr>
          <p:cNvPr id="163" name="Group 9"/>
          <p:cNvGrpSpPr>
            <a:grpSpLocks/>
          </p:cNvGrpSpPr>
          <p:nvPr/>
        </p:nvGrpSpPr>
        <p:grpSpPr bwMode="auto">
          <a:xfrm>
            <a:off x="1006475" y="5306741"/>
            <a:ext cx="1914525" cy="574675"/>
            <a:chOff x="1005682" y="3794125"/>
            <a:chExt cx="1915319" cy="574930"/>
          </a:xfrm>
        </p:grpSpPr>
        <p:grpSp>
          <p:nvGrpSpPr>
            <p:cNvPr id="164" name="Group 6"/>
            <p:cNvGrpSpPr>
              <a:grpSpLocks/>
            </p:cNvGrpSpPr>
            <p:nvPr/>
          </p:nvGrpSpPr>
          <p:grpSpPr bwMode="auto">
            <a:xfrm>
              <a:off x="1005682" y="3794125"/>
              <a:ext cx="383381" cy="569913"/>
              <a:chOff x="1005682" y="3794125"/>
              <a:chExt cx="383381" cy="569913"/>
            </a:xfrm>
          </p:grpSpPr>
          <p:sp>
            <p:nvSpPr>
              <p:cNvPr id="173" name="Figura a mano libera 172"/>
              <p:cNvSpPr/>
              <p:nvPr>
                <p:custDataLst>
                  <p:tags r:id="rId72"/>
                </p:custDataLst>
              </p:nvPr>
            </p:nvSpPr>
            <p:spPr bwMode="auto">
              <a:xfrm>
                <a:off x="1196261" y="4080002"/>
                <a:ext cx="192168" cy="284289"/>
              </a:xfrm>
              <a:custGeom>
                <a:avLst/>
                <a:gdLst>
                  <a:gd name="connsiteX0" fmla="*/ 0 w 192024"/>
                  <a:gd name="connsiteY0" fmla="*/ 0 h 283464"/>
                  <a:gd name="connsiteX1" fmla="*/ 100584 w 192024"/>
                  <a:gd name="connsiteY1" fmla="*/ 283464 h 283464"/>
                  <a:gd name="connsiteX2" fmla="*/ 192024 w 192024"/>
                  <a:gd name="connsiteY2" fmla="*/ 0 h 283464"/>
                  <a:gd name="connsiteX3" fmla="*/ 192024 w 192024"/>
                  <a:gd name="connsiteY3" fmla="*/ 0 h 283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2024" h="283464">
                    <a:moveTo>
                      <a:pt x="0" y="0"/>
                    </a:moveTo>
                    <a:cubicBezTo>
                      <a:pt x="34290" y="141732"/>
                      <a:pt x="68580" y="283464"/>
                      <a:pt x="100584" y="283464"/>
                    </a:cubicBezTo>
                    <a:cubicBezTo>
                      <a:pt x="132588" y="283464"/>
                      <a:pt x="192024" y="0"/>
                      <a:pt x="192024" y="0"/>
                    </a:cubicBezTo>
                    <a:lnTo>
                      <a:pt x="192024" y="0"/>
                    </a:lnTo>
                  </a:path>
                </a:pathLst>
              </a:cu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174" name="Figura a mano libera 173"/>
              <p:cNvSpPr/>
              <p:nvPr>
                <p:custDataLst>
                  <p:tags r:id="rId73"/>
                </p:custDataLst>
              </p:nvPr>
            </p:nvSpPr>
            <p:spPr bwMode="auto">
              <a:xfrm flipV="1">
                <a:off x="1005682" y="3794125"/>
                <a:ext cx="192168" cy="284289"/>
              </a:xfrm>
              <a:custGeom>
                <a:avLst/>
                <a:gdLst>
                  <a:gd name="connsiteX0" fmla="*/ 0 w 192024"/>
                  <a:gd name="connsiteY0" fmla="*/ 0 h 283464"/>
                  <a:gd name="connsiteX1" fmla="*/ 100584 w 192024"/>
                  <a:gd name="connsiteY1" fmla="*/ 283464 h 283464"/>
                  <a:gd name="connsiteX2" fmla="*/ 192024 w 192024"/>
                  <a:gd name="connsiteY2" fmla="*/ 0 h 283464"/>
                  <a:gd name="connsiteX3" fmla="*/ 192024 w 192024"/>
                  <a:gd name="connsiteY3" fmla="*/ 0 h 283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2024" h="283464">
                    <a:moveTo>
                      <a:pt x="0" y="0"/>
                    </a:moveTo>
                    <a:cubicBezTo>
                      <a:pt x="34290" y="141732"/>
                      <a:pt x="68580" y="283464"/>
                      <a:pt x="100584" y="283464"/>
                    </a:cubicBezTo>
                    <a:cubicBezTo>
                      <a:pt x="132588" y="283464"/>
                      <a:pt x="192024" y="0"/>
                      <a:pt x="192024" y="0"/>
                    </a:cubicBezTo>
                    <a:lnTo>
                      <a:pt x="192024" y="0"/>
                    </a:lnTo>
                  </a:path>
                </a:pathLst>
              </a:cu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</p:grpSp>
        <p:sp>
          <p:nvSpPr>
            <p:cNvPr id="165" name="Figura a mano libera 118"/>
            <p:cNvSpPr/>
            <p:nvPr>
              <p:custDataLst>
                <p:tags r:id="rId64"/>
              </p:custDataLst>
            </p:nvPr>
          </p:nvSpPr>
          <p:spPr bwMode="auto">
            <a:xfrm>
              <a:off x="1582184" y="4084767"/>
              <a:ext cx="192167" cy="284288"/>
            </a:xfrm>
            <a:custGeom>
              <a:avLst/>
              <a:gdLst>
                <a:gd name="connsiteX0" fmla="*/ 0 w 192024"/>
                <a:gd name="connsiteY0" fmla="*/ 0 h 283464"/>
                <a:gd name="connsiteX1" fmla="*/ 100584 w 192024"/>
                <a:gd name="connsiteY1" fmla="*/ 283464 h 283464"/>
                <a:gd name="connsiteX2" fmla="*/ 192024 w 192024"/>
                <a:gd name="connsiteY2" fmla="*/ 0 h 283464"/>
                <a:gd name="connsiteX3" fmla="*/ 192024 w 192024"/>
                <a:gd name="connsiteY3" fmla="*/ 0 h 283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024" h="283464">
                  <a:moveTo>
                    <a:pt x="0" y="0"/>
                  </a:moveTo>
                  <a:cubicBezTo>
                    <a:pt x="34290" y="141732"/>
                    <a:pt x="68580" y="283464"/>
                    <a:pt x="100584" y="283464"/>
                  </a:cubicBezTo>
                  <a:cubicBezTo>
                    <a:pt x="132588" y="283464"/>
                    <a:pt x="192024" y="0"/>
                    <a:pt x="192024" y="0"/>
                  </a:cubicBezTo>
                  <a:lnTo>
                    <a:pt x="192024" y="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166" name="Figura a mano libera 119"/>
            <p:cNvSpPr/>
            <p:nvPr>
              <p:custDataLst>
                <p:tags r:id="rId65"/>
              </p:custDataLst>
            </p:nvPr>
          </p:nvSpPr>
          <p:spPr bwMode="auto">
            <a:xfrm flipV="1">
              <a:off x="1388429" y="3798890"/>
              <a:ext cx="192167" cy="284288"/>
            </a:xfrm>
            <a:custGeom>
              <a:avLst/>
              <a:gdLst>
                <a:gd name="connsiteX0" fmla="*/ 0 w 192024"/>
                <a:gd name="connsiteY0" fmla="*/ 0 h 283464"/>
                <a:gd name="connsiteX1" fmla="*/ 100584 w 192024"/>
                <a:gd name="connsiteY1" fmla="*/ 283464 h 283464"/>
                <a:gd name="connsiteX2" fmla="*/ 192024 w 192024"/>
                <a:gd name="connsiteY2" fmla="*/ 0 h 283464"/>
                <a:gd name="connsiteX3" fmla="*/ 192024 w 192024"/>
                <a:gd name="connsiteY3" fmla="*/ 0 h 283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024" h="283464">
                  <a:moveTo>
                    <a:pt x="0" y="0"/>
                  </a:moveTo>
                  <a:cubicBezTo>
                    <a:pt x="34290" y="141732"/>
                    <a:pt x="68580" y="283464"/>
                    <a:pt x="100584" y="283464"/>
                  </a:cubicBezTo>
                  <a:cubicBezTo>
                    <a:pt x="132588" y="283464"/>
                    <a:pt x="192024" y="0"/>
                    <a:pt x="192024" y="0"/>
                  </a:cubicBezTo>
                  <a:lnTo>
                    <a:pt x="192024" y="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167" name="Figura a mano libera 119"/>
            <p:cNvSpPr/>
            <p:nvPr>
              <p:custDataLst>
                <p:tags r:id="rId66"/>
              </p:custDataLst>
            </p:nvPr>
          </p:nvSpPr>
          <p:spPr bwMode="auto">
            <a:xfrm flipV="1">
              <a:off x="1771174" y="3811596"/>
              <a:ext cx="192168" cy="284288"/>
            </a:xfrm>
            <a:custGeom>
              <a:avLst/>
              <a:gdLst>
                <a:gd name="connsiteX0" fmla="*/ 0 w 192024"/>
                <a:gd name="connsiteY0" fmla="*/ 0 h 283464"/>
                <a:gd name="connsiteX1" fmla="*/ 100584 w 192024"/>
                <a:gd name="connsiteY1" fmla="*/ 283464 h 283464"/>
                <a:gd name="connsiteX2" fmla="*/ 192024 w 192024"/>
                <a:gd name="connsiteY2" fmla="*/ 0 h 283464"/>
                <a:gd name="connsiteX3" fmla="*/ 192024 w 192024"/>
                <a:gd name="connsiteY3" fmla="*/ 0 h 283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024" h="283464">
                  <a:moveTo>
                    <a:pt x="0" y="0"/>
                  </a:moveTo>
                  <a:cubicBezTo>
                    <a:pt x="34290" y="141732"/>
                    <a:pt x="68580" y="283464"/>
                    <a:pt x="100584" y="283464"/>
                  </a:cubicBezTo>
                  <a:cubicBezTo>
                    <a:pt x="132588" y="283464"/>
                    <a:pt x="192024" y="0"/>
                    <a:pt x="192024" y="0"/>
                  </a:cubicBezTo>
                  <a:lnTo>
                    <a:pt x="192024" y="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168" name="Figura a mano libera 119"/>
            <p:cNvSpPr/>
            <p:nvPr>
              <p:custDataLst>
                <p:tags r:id="rId67"/>
              </p:custDataLst>
            </p:nvPr>
          </p:nvSpPr>
          <p:spPr bwMode="auto">
            <a:xfrm flipV="1">
              <a:off x="2155509" y="3798890"/>
              <a:ext cx="192168" cy="284288"/>
            </a:xfrm>
            <a:custGeom>
              <a:avLst/>
              <a:gdLst>
                <a:gd name="connsiteX0" fmla="*/ 0 w 192024"/>
                <a:gd name="connsiteY0" fmla="*/ 0 h 283464"/>
                <a:gd name="connsiteX1" fmla="*/ 100584 w 192024"/>
                <a:gd name="connsiteY1" fmla="*/ 283464 h 283464"/>
                <a:gd name="connsiteX2" fmla="*/ 192024 w 192024"/>
                <a:gd name="connsiteY2" fmla="*/ 0 h 283464"/>
                <a:gd name="connsiteX3" fmla="*/ 192024 w 192024"/>
                <a:gd name="connsiteY3" fmla="*/ 0 h 283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024" h="283464">
                  <a:moveTo>
                    <a:pt x="0" y="0"/>
                  </a:moveTo>
                  <a:cubicBezTo>
                    <a:pt x="34290" y="141732"/>
                    <a:pt x="68580" y="283464"/>
                    <a:pt x="100584" y="283464"/>
                  </a:cubicBezTo>
                  <a:cubicBezTo>
                    <a:pt x="132588" y="283464"/>
                    <a:pt x="192024" y="0"/>
                    <a:pt x="192024" y="0"/>
                  </a:cubicBezTo>
                  <a:lnTo>
                    <a:pt x="192024" y="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169" name="Figura a mano libera 118"/>
            <p:cNvSpPr/>
            <p:nvPr>
              <p:custDataLst>
                <p:tags r:id="rId68"/>
              </p:custDataLst>
            </p:nvPr>
          </p:nvSpPr>
          <p:spPr bwMode="auto">
            <a:xfrm>
              <a:off x="1963342" y="4084767"/>
              <a:ext cx="192167" cy="284288"/>
            </a:xfrm>
            <a:custGeom>
              <a:avLst/>
              <a:gdLst>
                <a:gd name="connsiteX0" fmla="*/ 0 w 192024"/>
                <a:gd name="connsiteY0" fmla="*/ 0 h 283464"/>
                <a:gd name="connsiteX1" fmla="*/ 100584 w 192024"/>
                <a:gd name="connsiteY1" fmla="*/ 283464 h 283464"/>
                <a:gd name="connsiteX2" fmla="*/ 192024 w 192024"/>
                <a:gd name="connsiteY2" fmla="*/ 0 h 283464"/>
                <a:gd name="connsiteX3" fmla="*/ 192024 w 192024"/>
                <a:gd name="connsiteY3" fmla="*/ 0 h 283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024" h="283464">
                  <a:moveTo>
                    <a:pt x="0" y="0"/>
                  </a:moveTo>
                  <a:cubicBezTo>
                    <a:pt x="34290" y="141732"/>
                    <a:pt x="68580" y="283464"/>
                    <a:pt x="100584" y="283464"/>
                  </a:cubicBezTo>
                  <a:cubicBezTo>
                    <a:pt x="132588" y="283464"/>
                    <a:pt x="192024" y="0"/>
                    <a:pt x="192024" y="0"/>
                  </a:cubicBezTo>
                  <a:lnTo>
                    <a:pt x="192024" y="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170" name="Figura a mano libera 118"/>
            <p:cNvSpPr/>
            <p:nvPr>
              <p:custDataLst>
                <p:tags r:id="rId69"/>
              </p:custDataLst>
            </p:nvPr>
          </p:nvSpPr>
          <p:spPr bwMode="auto">
            <a:xfrm>
              <a:off x="2347676" y="4084767"/>
              <a:ext cx="192167" cy="284288"/>
            </a:xfrm>
            <a:custGeom>
              <a:avLst/>
              <a:gdLst>
                <a:gd name="connsiteX0" fmla="*/ 0 w 192024"/>
                <a:gd name="connsiteY0" fmla="*/ 0 h 283464"/>
                <a:gd name="connsiteX1" fmla="*/ 100584 w 192024"/>
                <a:gd name="connsiteY1" fmla="*/ 283464 h 283464"/>
                <a:gd name="connsiteX2" fmla="*/ 192024 w 192024"/>
                <a:gd name="connsiteY2" fmla="*/ 0 h 283464"/>
                <a:gd name="connsiteX3" fmla="*/ 192024 w 192024"/>
                <a:gd name="connsiteY3" fmla="*/ 0 h 283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024" h="283464">
                  <a:moveTo>
                    <a:pt x="0" y="0"/>
                  </a:moveTo>
                  <a:cubicBezTo>
                    <a:pt x="34290" y="141732"/>
                    <a:pt x="68580" y="283464"/>
                    <a:pt x="100584" y="283464"/>
                  </a:cubicBezTo>
                  <a:cubicBezTo>
                    <a:pt x="132588" y="283464"/>
                    <a:pt x="192024" y="0"/>
                    <a:pt x="192024" y="0"/>
                  </a:cubicBezTo>
                  <a:lnTo>
                    <a:pt x="192024" y="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171" name="Figura a mano libera 118"/>
            <p:cNvSpPr/>
            <p:nvPr>
              <p:custDataLst>
                <p:tags r:id="rId70"/>
              </p:custDataLst>
            </p:nvPr>
          </p:nvSpPr>
          <p:spPr bwMode="auto">
            <a:xfrm>
              <a:off x="2728834" y="4076825"/>
              <a:ext cx="192167" cy="284289"/>
            </a:xfrm>
            <a:custGeom>
              <a:avLst/>
              <a:gdLst>
                <a:gd name="connsiteX0" fmla="*/ 0 w 192024"/>
                <a:gd name="connsiteY0" fmla="*/ 0 h 283464"/>
                <a:gd name="connsiteX1" fmla="*/ 100584 w 192024"/>
                <a:gd name="connsiteY1" fmla="*/ 283464 h 283464"/>
                <a:gd name="connsiteX2" fmla="*/ 192024 w 192024"/>
                <a:gd name="connsiteY2" fmla="*/ 0 h 283464"/>
                <a:gd name="connsiteX3" fmla="*/ 192024 w 192024"/>
                <a:gd name="connsiteY3" fmla="*/ 0 h 283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024" h="283464">
                  <a:moveTo>
                    <a:pt x="0" y="0"/>
                  </a:moveTo>
                  <a:cubicBezTo>
                    <a:pt x="34290" y="141732"/>
                    <a:pt x="68580" y="283464"/>
                    <a:pt x="100584" y="283464"/>
                  </a:cubicBezTo>
                  <a:cubicBezTo>
                    <a:pt x="132588" y="283464"/>
                    <a:pt x="192024" y="0"/>
                    <a:pt x="192024" y="0"/>
                  </a:cubicBezTo>
                  <a:lnTo>
                    <a:pt x="192024" y="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172" name="Figura a mano libera 119"/>
            <p:cNvSpPr/>
            <p:nvPr>
              <p:custDataLst>
                <p:tags r:id="rId71"/>
              </p:custDataLst>
            </p:nvPr>
          </p:nvSpPr>
          <p:spPr bwMode="auto">
            <a:xfrm flipV="1">
              <a:off x="2539843" y="3803654"/>
              <a:ext cx="192168" cy="284289"/>
            </a:xfrm>
            <a:custGeom>
              <a:avLst/>
              <a:gdLst>
                <a:gd name="connsiteX0" fmla="*/ 0 w 192024"/>
                <a:gd name="connsiteY0" fmla="*/ 0 h 283464"/>
                <a:gd name="connsiteX1" fmla="*/ 100584 w 192024"/>
                <a:gd name="connsiteY1" fmla="*/ 283464 h 283464"/>
                <a:gd name="connsiteX2" fmla="*/ 192024 w 192024"/>
                <a:gd name="connsiteY2" fmla="*/ 0 h 283464"/>
                <a:gd name="connsiteX3" fmla="*/ 192024 w 192024"/>
                <a:gd name="connsiteY3" fmla="*/ 0 h 283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024" h="283464">
                  <a:moveTo>
                    <a:pt x="0" y="0"/>
                  </a:moveTo>
                  <a:cubicBezTo>
                    <a:pt x="34290" y="141732"/>
                    <a:pt x="68580" y="283464"/>
                    <a:pt x="100584" y="283464"/>
                  </a:cubicBezTo>
                  <a:cubicBezTo>
                    <a:pt x="132588" y="283464"/>
                    <a:pt x="192024" y="0"/>
                    <a:pt x="192024" y="0"/>
                  </a:cubicBezTo>
                  <a:lnTo>
                    <a:pt x="192024" y="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</p:grpSp>
      <p:grpSp>
        <p:nvGrpSpPr>
          <p:cNvPr id="175" name="Group 188"/>
          <p:cNvGrpSpPr>
            <a:grpSpLocks/>
          </p:cNvGrpSpPr>
          <p:nvPr/>
        </p:nvGrpSpPr>
        <p:grpSpPr bwMode="auto">
          <a:xfrm>
            <a:off x="1289050" y="4366941"/>
            <a:ext cx="1914525" cy="574675"/>
            <a:chOff x="1005682" y="3794125"/>
            <a:chExt cx="1915319" cy="574930"/>
          </a:xfrm>
        </p:grpSpPr>
        <p:grpSp>
          <p:nvGrpSpPr>
            <p:cNvPr id="176" name="Group 189"/>
            <p:cNvGrpSpPr>
              <a:grpSpLocks/>
            </p:cNvGrpSpPr>
            <p:nvPr/>
          </p:nvGrpSpPr>
          <p:grpSpPr bwMode="auto">
            <a:xfrm>
              <a:off x="1005682" y="3794125"/>
              <a:ext cx="383381" cy="569913"/>
              <a:chOff x="1005682" y="3794125"/>
              <a:chExt cx="383381" cy="569913"/>
            </a:xfrm>
          </p:grpSpPr>
          <p:sp>
            <p:nvSpPr>
              <p:cNvPr id="185" name="Figura a mano libera 118"/>
              <p:cNvSpPr/>
              <p:nvPr>
                <p:custDataLst>
                  <p:tags r:id="rId62"/>
                </p:custDataLst>
              </p:nvPr>
            </p:nvSpPr>
            <p:spPr bwMode="auto">
              <a:xfrm>
                <a:off x="1196261" y="4080002"/>
                <a:ext cx="192168" cy="284289"/>
              </a:xfrm>
              <a:custGeom>
                <a:avLst/>
                <a:gdLst>
                  <a:gd name="connsiteX0" fmla="*/ 0 w 192024"/>
                  <a:gd name="connsiteY0" fmla="*/ 0 h 283464"/>
                  <a:gd name="connsiteX1" fmla="*/ 100584 w 192024"/>
                  <a:gd name="connsiteY1" fmla="*/ 283464 h 283464"/>
                  <a:gd name="connsiteX2" fmla="*/ 192024 w 192024"/>
                  <a:gd name="connsiteY2" fmla="*/ 0 h 283464"/>
                  <a:gd name="connsiteX3" fmla="*/ 192024 w 192024"/>
                  <a:gd name="connsiteY3" fmla="*/ 0 h 283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2024" h="283464">
                    <a:moveTo>
                      <a:pt x="0" y="0"/>
                    </a:moveTo>
                    <a:cubicBezTo>
                      <a:pt x="34290" y="141732"/>
                      <a:pt x="68580" y="283464"/>
                      <a:pt x="100584" y="283464"/>
                    </a:cubicBezTo>
                    <a:cubicBezTo>
                      <a:pt x="132588" y="283464"/>
                      <a:pt x="192024" y="0"/>
                      <a:pt x="192024" y="0"/>
                    </a:cubicBezTo>
                    <a:lnTo>
                      <a:pt x="192024" y="0"/>
                    </a:lnTo>
                  </a:path>
                </a:pathLst>
              </a:cu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186" name="Figura a mano libera 119"/>
              <p:cNvSpPr/>
              <p:nvPr>
                <p:custDataLst>
                  <p:tags r:id="rId63"/>
                </p:custDataLst>
              </p:nvPr>
            </p:nvSpPr>
            <p:spPr bwMode="auto">
              <a:xfrm flipV="1">
                <a:off x="1005682" y="3794125"/>
                <a:ext cx="192168" cy="284289"/>
              </a:xfrm>
              <a:custGeom>
                <a:avLst/>
                <a:gdLst>
                  <a:gd name="connsiteX0" fmla="*/ 0 w 192024"/>
                  <a:gd name="connsiteY0" fmla="*/ 0 h 283464"/>
                  <a:gd name="connsiteX1" fmla="*/ 100584 w 192024"/>
                  <a:gd name="connsiteY1" fmla="*/ 283464 h 283464"/>
                  <a:gd name="connsiteX2" fmla="*/ 192024 w 192024"/>
                  <a:gd name="connsiteY2" fmla="*/ 0 h 283464"/>
                  <a:gd name="connsiteX3" fmla="*/ 192024 w 192024"/>
                  <a:gd name="connsiteY3" fmla="*/ 0 h 283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2024" h="283464">
                    <a:moveTo>
                      <a:pt x="0" y="0"/>
                    </a:moveTo>
                    <a:cubicBezTo>
                      <a:pt x="34290" y="141732"/>
                      <a:pt x="68580" y="283464"/>
                      <a:pt x="100584" y="283464"/>
                    </a:cubicBezTo>
                    <a:cubicBezTo>
                      <a:pt x="132588" y="283464"/>
                      <a:pt x="192024" y="0"/>
                      <a:pt x="192024" y="0"/>
                    </a:cubicBezTo>
                    <a:lnTo>
                      <a:pt x="192024" y="0"/>
                    </a:lnTo>
                  </a:path>
                </a:pathLst>
              </a:cu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</p:grpSp>
        <p:sp>
          <p:nvSpPr>
            <p:cNvPr id="177" name="Figura a mano libera 118"/>
            <p:cNvSpPr/>
            <p:nvPr>
              <p:custDataLst>
                <p:tags r:id="rId54"/>
              </p:custDataLst>
            </p:nvPr>
          </p:nvSpPr>
          <p:spPr bwMode="auto">
            <a:xfrm>
              <a:off x="1582184" y="4084767"/>
              <a:ext cx="192167" cy="284288"/>
            </a:xfrm>
            <a:custGeom>
              <a:avLst/>
              <a:gdLst>
                <a:gd name="connsiteX0" fmla="*/ 0 w 192024"/>
                <a:gd name="connsiteY0" fmla="*/ 0 h 283464"/>
                <a:gd name="connsiteX1" fmla="*/ 100584 w 192024"/>
                <a:gd name="connsiteY1" fmla="*/ 283464 h 283464"/>
                <a:gd name="connsiteX2" fmla="*/ 192024 w 192024"/>
                <a:gd name="connsiteY2" fmla="*/ 0 h 283464"/>
                <a:gd name="connsiteX3" fmla="*/ 192024 w 192024"/>
                <a:gd name="connsiteY3" fmla="*/ 0 h 283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024" h="283464">
                  <a:moveTo>
                    <a:pt x="0" y="0"/>
                  </a:moveTo>
                  <a:cubicBezTo>
                    <a:pt x="34290" y="141732"/>
                    <a:pt x="68580" y="283464"/>
                    <a:pt x="100584" y="283464"/>
                  </a:cubicBezTo>
                  <a:cubicBezTo>
                    <a:pt x="132588" y="283464"/>
                    <a:pt x="192024" y="0"/>
                    <a:pt x="192024" y="0"/>
                  </a:cubicBezTo>
                  <a:lnTo>
                    <a:pt x="192024" y="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178" name="Figura a mano libera 119"/>
            <p:cNvSpPr/>
            <p:nvPr>
              <p:custDataLst>
                <p:tags r:id="rId55"/>
              </p:custDataLst>
            </p:nvPr>
          </p:nvSpPr>
          <p:spPr bwMode="auto">
            <a:xfrm flipV="1">
              <a:off x="1388429" y="3798890"/>
              <a:ext cx="192167" cy="284288"/>
            </a:xfrm>
            <a:custGeom>
              <a:avLst/>
              <a:gdLst>
                <a:gd name="connsiteX0" fmla="*/ 0 w 192024"/>
                <a:gd name="connsiteY0" fmla="*/ 0 h 283464"/>
                <a:gd name="connsiteX1" fmla="*/ 100584 w 192024"/>
                <a:gd name="connsiteY1" fmla="*/ 283464 h 283464"/>
                <a:gd name="connsiteX2" fmla="*/ 192024 w 192024"/>
                <a:gd name="connsiteY2" fmla="*/ 0 h 283464"/>
                <a:gd name="connsiteX3" fmla="*/ 192024 w 192024"/>
                <a:gd name="connsiteY3" fmla="*/ 0 h 283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024" h="283464">
                  <a:moveTo>
                    <a:pt x="0" y="0"/>
                  </a:moveTo>
                  <a:cubicBezTo>
                    <a:pt x="34290" y="141732"/>
                    <a:pt x="68580" y="283464"/>
                    <a:pt x="100584" y="283464"/>
                  </a:cubicBezTo>
                  <a:cubicBezTo>
                    <a:pt x="132588" y="283464"/>
                    <a:pt x="192024" y="0"/>
                    <a:pt x="192024" y="0"/>
                  </a:cubicBezTo>
                  <a:lnTo>
                    <a:pt x="192024" y="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179" name="Figura a mano libera 119"/>
            <p:cNvSpPr/>
            <p:nvPr>
              <p:custDataLst>
                <p:tags r:id="rId56"/>
              </p:custDataLst>
            </p:nvPr>
          </p:nvSpPr>
          <p:spPr bwMode="auto">
            <a:xfrm flipV="1">
              <a:off x="1771174" y="3811596"/>
              <a:ext cx="192168" cy="284288"/>
            </a:xfrm>
            <a:custGeom>
              <a:avLst/>
              <a:gdLst>
                <a:gd name="connsiteX0" fmla="*/ 0 w 192024"/>
                <a:gd name="connsiteY0" fmla="*/ 0 h 283464"/>
                <a:gd name="connsiteX1" fmla="*/ 100584 w 192024"/>
                <a:gd name="connsiteY1" fmla="*/ 283464 h 283464"/>
                <a:gd name="connsiteX2" fmla="*/ 192024 w 192024"/>
                <a:gd name="connsiteY2" fmla="*/ 0 h 283464"/>
                <a:gd name="connsiteX3" fmla="*/ 192024 w 192024"/>
                <a:gd name="connsiteY3" fmla="*/ 0 h 283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024" h="283464">
                  <a:moveTo>
                    <a:pt x="0" y="0"/>
                  </a:moveTo>
                  <a:cubicBezTo>
                    <a:pt x="34290" y="141732"/>
                    <a:pt x="68580" y="283464"/>
                    <a:pt x="100584" y="283464"/>
                  </a:cubicBezTo>
                  <a:cubicBezTo>
                    <a:pt x="132588" y="283464"/>
                    <a:pt x="192024" y="0"/>
                    <a:pt x="192024" y="0"/>
                  </a:cubicBezTo>
                  <a:lnTo>
                    <a:pt x="192024" y="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180" name="Figura a mano libera 119"/>
            <p:cNvSpPr/>
            <p:nvPr>
              <p:custDataLst>
                <p:tags r:id="rId57"/>
              </p:custDataLst>
            </p:nvPr>
          </p:nvSpPr>
          <p:spPr bwMode="auto">
            <a:xfrm flipV="1">
              <a:off x="2155509" y="3798890"/>
              <a:ext cx="192168" cy="284288"/>
            </a:xfrm>
            <a:custGeom>
              <a:avLst/>
              <a:gdLst>
                <a:gd name="connsiteX0" fmla="*/ 0 w 192024"/>
                <a:gd name="connsiteY0" fmla="*/ 0 h 283464"/>
                <a:gd name="connsiteX1" fmla="*/ 100584 w 192024"/>
                <a:gd name="connsiteY1" fmla="*/ 283464 h 283464"/>
                <a:gd name="connsiteX2" fmla="*/ 192024 w 192024"/>
                <a:gd name="connsiteY2" fmla="*/ 0 h 283464"/>
                <a:gd name="connsiteX3" fmla="*/ 192024 w 192024"/>
                <a:gd name="connsiteY3" fmla="*/ 0 h 283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024" h="283464">
                  <a:moveTo>
                    <a:pt x="0" y="0"/>
                  </a:moveTo>
                  <a:cubicBezTo>
                    <a:pt x="34290" y="141732"/>
                    <a:pt x="68580" y="283464"/>
                    <a:pt x="100584" y="283464"/>
                  </a:cubicBezTo>
                  <a:cubicBezTo>
                    <a:pt x="132588" y="283464"/>
                    <a:pt x="192024" y="0"/>
                    <a:pt x="192024" y="0"/>
                  </a:cubicBezTo>
                  <a:lnTo>
                    <a:pt x="192024" y="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181" name="Figura a mano libera 118"/>
            <p:cNvSpPr/>
            <p:nvPr>
              <p:custDataLst>
                <p:tags r:id="rId58"/>
              </p:custDataLst>
            </p:nvPr>
          </p:nvSpPr>
          <p:spPr bwMode="auto">
            <a:xfrm>
              <a:off x="1963342" y="4084767"/>
              <a:ext cx="192167" cy="284288"/>
            </a:xfrm>
            <a:custGeom>
              <a:avLst/>
              <a:gdLst>
                <a:gd name="connsiteX0" fmla="*/ 0 w 192024"/>
                <a:gd name="connsiteY0" fmla="*/ 0 h 283464"/>
                <a:gd name="connsiteX1" fmla="*/ 100584 w 192024"/>
                <a:gd name="connsiteY1" fmla="*/ 283464 h 283464"/>
                <a:gd name="connsiteX2" fmla="*/ 192024 w 192024"/>
                <a:gd name="connsiteY2" fmla="*/ 0 h 283464"/>
                <a:gd name="connsiteX3" fmla="*/ 192024 w 192024"/>
                <a:gd name="connsiteY3" fmla="*/ 0 h 283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024" h="283464">
                  <a:moveTo>
                    <a:pt x="0" y="0"/>
                  </a:moveTo>
                  <a:cubicBezTo>
                    <a:pt x="34290" y="141732"/>
                    <a:pt x="68580" y="283464"/>
                    <a:pt x="100584" y="283464"/>
                  </a:cubicBezTo>
                  <a:cubicBezTo>
                    <a:pt x="132588" y="283464"/>
                    <a:pt x="192024" y="0"/>
                    <a:pt x="192024" y="0"/>
                  </a:cubicBezTo>
                  <a:lnTo>
                    <a:pt x="192024" y="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182" name="Figura a mano libera 118"/>
            <p:cNvSpPr/>
            <p:nvPr>
              <p:custDataLst>
                <p:tags r:id="rId59"/>
              </p:custDataLst>
            </p:nvPr>
          </p:nvSpPr>
          <p:spPr bwMode="auto">
            <a:xfrm>
              <a:off x="2347676" y="4084767"/>
              <a:ext cx="192167" cy="284288"/>
            </a:xfrm>
            <a:custGeom>
              <a:avLst/>
              <a:gdLst>
                <a:gd name="connsiteX0" fmla="*/ 0 w 192024"/>
                <a:gd name="connsiteY0" fmla="*/ 0 h 283464"/>
                <a:gd name="connsiteX1" fmla="*/ 100584 w 192024"/>
                <a:gd name="connsiteY1" fmla="*/ 283464 h 283464"/>
                <a:gd name="connsiteX2" fmla="*/ 192024 w 192024"/>
                <a:gd name="connsiteY2" fmla="*/ 0 h 283464"/>
                <a:gd name="connsiteX3" fmla="*/ 192024 w 192024"/>
                <a:gd name="connsiteY3" fmla="*/ 0 h 283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024" h="283464">
                  <a:moveTo>
                    <a:pt x="0" y="0"/>
                  </a:moveTo>
                  <a:cubicBezTo>
                    <a:pt x="34290" y="141732"/>
                    <a:pt x="68580" y="283464"/>
                    <a:pt x="100584" y="283464"/>
                  </a:cubicBezTo>
                  <a:cubicBezTo>
                    <a:pt x="132588" y="283464"/>
                    <a:pt x="192024" y="0"/>
                    <a:pt x="192024" y="0"/>
                  </a:cubicBezTo>
                  <a:lnTo>
                    <a:pt x="192024" y="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183" name="Figura a mano libera 118"/>
            <p:cNvSpPr/>
            <p:nvPr>
              <p:custDataLst>
                <p:tags r:id="rId60"/>
              </p:custDataLst>
            </p:nvPr>
          </p:nvSpPr>
          <p:spPr bwMode="auto">
            <a:xfrm>
              <a:off x="2728834" y="4076825"/>
              <a:ext cx="192167" cy="284289"/>
            </a:xfrm>
            <a:custGeom>
              <a:avLst/>
              <a:gdLst>
                <a:gd name="connsiteX0" fmla="*/ 0 w 192024"/>
                <a:gd name="connsiteY0" fmla="*/ 0 h 283464"/>
                <a:gd name="connsiteX1" fmla="*/ 100584 w 192024"/>
                <a:gd name="connsiteY1" fmla="*/ 283464 h 283464"/>
                <a:gd name="connsiteX2" fmla="*/ 192024 w 192024"/>
                <a:gd name="connsiteY2" fmla="*/ 0 h 283464"/>
                <a:gd name="connsiteX3" fmla="*/ 192024 w 192024"/>
                <a:gd name="connsiteY3" fmla="*/ 0 h 283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024" h="283464">
                  <a:moveTo>
                    <a:pt x="0" y="0"/>
                  </a:moveTo>
                  <a:cubicBezTo>
                    <a:pt x="34290" y="141732"/>
                    <a:pt x="68580" y="283464"/>
                    <a:pt x="100584" y="283464"/>
                  </a:cubicBezTo>
                  <a:cubicBezTo>
                    <a:pt x="132588" y="283464"/>
                    <a:pt x="192024" y="0"/>
                    <a:pt x="192024" y="0"/>
                  </a:cubicBezTo>
                  <a:lnTo>
                    <a:pt x="192024" y="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184" name="Figura a mano libera 119"/>
            <p:cNvSpPr/>
            <p:nvPr>
              <p:custDataLst>
                <p:tags r:id="rId61"/>
              </p:custDataLst>
            </p:nvPr>
          </p:nvSpPr>
          <p:spPr bwMode="auto">
            <a:xfrm flipV="1">
              <a:off x="2539843" y="3803654"/>
              <a:ext cx="192168" cy="284289"/>
            </a:xfrm>
            <a:custGeom>
              <a:avLst/>
              <a:gdLst>
                <a:gd name="connsiteX0" fmla="*/ 0 w 192024"/>
                <a:gd name="connsiteY0" fmla="*/ 0 h 283464"/>
                <a:gd name="connsiteX1" fmla="*/ 100584 w 192024"/>
                <a:gd name="connsiteY1" fmla="*/ 283464 h 283464"/>
                <a:gd name="connsiteX2" fmla="*/ 192024 w 192024"/>
                <a:gd name="connsiteY2" fmla="*/ 0 h 283464"/>
                <a:gd name="connsiteX3" fmla="*/ 192024 w 192024"/>
                <a:gd name="connsiteY3" fmla="*/ 0 h 283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024" h="283464">
                  <a:moveTo>
                    <a:pt x="0" y="0"/>
                  </a:moveTo>
                  <a:cubicBezTo>
                    <a:pt x="34290" y="141732"/>
                    <a:pt x="68580" y="283464"/>
                    <a:pt x="100584" y="283464"/>
                  </a:cubicBezTo>
                  <a:cubicBezTo>
                    <a:pt x="132588" y="283464"/>
                    <a:pt x="192024" y="0"/>
                    <a:pt x="192024" y="0"/>
                  </a:cubicBezTo>
                  <a:lnTo>
                    <a:pt x="192024" y="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</p:grpSp>
      <p:grpSp>
        <p:nvGrpSpPr>
          <p:cNvPr id="187" name="Group 214"/>
          <p:cNvGrpSpPr>
            <a:grpSpLocks/>
          </p:cNvGrpSpPr>
          <p:nvPr/>
        </p:nvGrpSpPr>
        <p:grpSpPr bwMode="auto">
          <a:xfrm rot="-1001060">
            <a:off x="2913063" y="5046391"/>
            <a:ext cx="1914525" cy="574675"/>
            <a:chOff x="1005682" y="3794125"/>
            <a:chExt cx="1915319" cy="574930"/>
          </a:xfrm>
        </p:grpSpPr>
        <p:grpSp>
          <p:nvGrpSpPr>
            <p:cNvPr id="188" name="Group 215"/>
            <p:cNvGrpSpPr>
              <a:grpSpLocks/>
            </p:cNvGrpSpPr>
            <p:nvPr/>
          </p:nvGrpSpPr>
          <p:grpSpPr bwMode="auto">
            <a:xfrm>
              <a:off x="1005682" y="3794125"/>
              <a:ext cx="383381" cy="569913"/>
              <a:chOff x="1005682" y="3794125"/>
              <a:chExt cx="383381" cy="569913"/>
            </a:xfrm>
          </p:grpSpPr>
          <p:sp>
            <p:nvSpPr>
              <p:cNvPr id="197" name="Figura a mano libera 118"/>
              <p:cNvSpPr/>
              <p:nvPr>
                <p:custDataLst>
                  <p:tags r:id="rId52"/>
                </p:custDataLst>
              </p:nvPr>
            </p:nvSpPr>
            <p:spPr bwMode="auto">
              <a:xfrm>
                <a:off x="1196681" y="4077519"/>
                <a:ext cx="192168" cy="284289"/>
              </a:xfrm>
              <a:custGeom>
                <a:avLst/>
                <a:gdLst>
                  <a:gd name="connsiteX0" fmla="*/ 0 w 192024"/>
                  <a:gd name="connsiteY0" fmla="*/ 0 h 283464"/>
                  <a:gd name="connsiteX1" fmla="*/ 100584 w 192024"/>
                  <a:gd name="connsiteY1" fmla="*/ 283464 h 283464"/>
                  <a:gd name="connsiteX2" fmla="*/ 192024 w 192024"/>
                  <a:gd name="connsiteY2" fmla="*/ 0 h 283464"/>
                  <a:gd name="connsiteX3" fmla="*/ 192024 w 192024"/>
                  <a:gd name="connsiteY3" fmla="*/ 0 h 283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2024" h="283464">
                    <a:moveTo>
                      <a:pt x="0" y="0"/>
                    </a:moveTo>
                    <a:cubicBezTo>
                      <a:pt x="34290" y="141732"/>
                      <a:pt x="68580" y="283464"/>
                      <a:pt x="100584" y="283464"/>
                    </a:cubicBezTo>
                    <a:cubicBezTo>
                      <a:pt x="132588" y="283464"/>
                      <a:pt x="192024" y="0"/>
                      <a:pt x="192024" y="0"/>
                    </a:cubicBezTo>
                    <a:lnTo>
                      <a:pt x="192024" y="0"/>
                    </a:lnTo>
                  </a:path>
                </a:pathLst>
              </a:custGeom>
              <a:ln w="28575">
                <a:solidFill>
                  <a:srgbClr val="0099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1">
                  <a:solidFill>
                    <a:srgbClr val="009900"/>
                  </a:solidFill>
                </a:endParaRPr>
              </a:p>
            </p:txBody>
          </p:sp>
          <p:sp>
            <p:nvSpPr>
              <p:cNvPr id="198" name="Figura a mano libera 119"/>
              <p:cNvSpPr/>
              <p:nvPr>
                <p:custDataLst>
                  <p:tags r:id="rId53"/>
                </p:custDataLst>
              </p:nvPr>
            </p:nvSpPr>
            <p:spPr bwMode="auto">
              <a:xfrm flipV="1">
                <a:off x="1004971" y="3787700"/>
                <a:ext cx="190579" cy="284289"/>
              </a:xfrm>
              <a:custGeom>
                <a:avLst/>
                <a:gdLst>
                  <a:gd name="connsiteX0" fmla="*/ 0 w 192024"/>
                  <a:gd name="connsiteY0" fmla="*/ 0 h 283464"/>
                  <a:gd name="connsiteX1" fmla="*/ 100584 w 192024"/>
                  <a:gd name="connsiteY1" fmla="*/ 283464 h 283464"/>
                  <a:gd name="connsiteX2" fmla="*/ 192024 w 192024"/>
                  <a:gd name="connsiteY2" fmla="*/ 0 h 283464"/>
                  <a:gd name="connsiteX3" fmla="*/ 192024 w 192024"/>
                  <a:gd name="connsiteY3" fmla="*/ 0 h 283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2024" h="283464">
                    <a:moveTo>
                      <a:pt x="0" y="0"/>
                    </a:moveTo>
                    <a:cubicBezTo>
                      <a:pt x="34290" y="141732"/>
                      <a:pt x="68580" y="283464"/>
                      <a:pt x="100584" y="283464"/>
                    </a:cubicBezTo>
                    <a:cubicBezTo>
                      <a:pt x="132588" y="283464"/>
                      <a:pt x="192024" y="0"/>
                      <a:pt x="192024" y="0"/>
                    </a:cubicBezTo>
                    <a:lnTo>
                      <a:pt x="192024" y="0"/>
                    </a:lnTo>
                  </a:path>
                </a:pathLst>
              </a:custGeom>
              <a:ln w="28575">
                <a:solidFill>
                  <a:srgbClr val="0099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1">
                  <a:solidFill>
                    <a:srgbClr val="009900"/>
                  </a:solidFill>
                </a:endParaRPr>
              </a:p>
            </p:txBody>
          </p:sp>
        </p:grpSp>
        <p:sp>
          <p:nvSpPr>
            <p:cNvPr id="189" name="Figura a mano libera 118"/>
            <p:cNvSpPr/>
            <p:nvPr>
              <p:custDataLst>
                <p:tags r:id="rId44"/>
              </p:custDataLst>
            </p:nvPr>
          </p:nvSpPr>
          <p:spPr bwMode="auto">
            <a:xfrm>
              <a:off x="1581084" y="4078332"/>
              <a:ext cx="192168" cy="284288"/>
            </a:xfrm>
            <a:custGeom>
              <a:avLst/>
              <a:gdLst>
                <a:gd name="connsiteX0" fmla="*/ 0 w 192024"/>
                <a:gd name="connsiteY0" fmla="*/ 0 h 283464"/>
                <a:gd name="connsiteX1" fmla="*/ 100584 w 192024"/>
                <a:gd name="connsiteY1" fmla="*/ 283464 h 283464"/>
                <a:gd name="connsiteX2" fmla="*/ 192024 w 192024"/>
                <a:gd name="connsiteY2" fmla="*/ 0 h 283464"/>
                <a:gd name="connsiteX3" fmla="*/ 192024 w 192024"/>
                <a:gd name="connsiteY3" fmla="*/ 0 h 283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024" h="283464">
                  <a:moveTo>
                    <a:pt x="0" y="0"/>
                  </a:moveTo>
                  <a:cubicBezTo>
                    <a:pt x="34290" y="141732"/>
                    <a:pt x="68580" y="283464"/>
                    <a:pt x="100584" y="283464"/>
                  </a:cubicBezTo>
                  <a:cubicBezTo>
                    <a:pt x="132588" y="283464"/>
                    <a:pt x="192024" y="0"/>
                    <a:pt x="192024" y="0"/>
                  </a:cubicBezTo>
                  <a:lnTo>
                    <a:pt x="192024" y="0"/>
                  </a:lnTo>
                </a:path>
              </a:pathLst>
            </a:custGeom>
            <a:ln w="28575">
              <a:solidFill>
                <a:srgbClr val="00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b="1">
                <a:solidFill>
                  <a:srgbClr val="009900"/>
                </a:solidFill>
              </a:endParaRPr>
            </a:p>
          </p:txBody>
        </p:sp>
        <p:sp>
          <p:nvSpPr>
            <p:cNvPr id="190" name="Figura a mano libera 119"/>
            <p:cNvSpPr/>
            <p:nvPr>
              <p:custDataLst>
                <p:tags r:id="rId45"/>
              </p:custDataLst>
            </p:nvPr>
          </p:nvSpPr>
          <p:spPr bwMode="auto">
            <a:xfrm flipV="1">
              <a:off x="1388126" y="3798325"/>
              <a:ext cx="192167" cy="284288"/>
            </a:xfrm>
            <a:custGeom>
              <a:avLst/>
              <a:gdLst>
                <a:gd name="connsiteX0" fmla="*/ 0 w 192024"/>
                <a:gd name="connsiteY0" fmla="*/ 0 h 283464"/>
                <a:gd name="connsiteX1" fmla="*/ 100584 w 192024"/>
                <a:gd name="connsiteY1" fmla="*/ 283464 h 283464"/>
                <a:gd name="connsiteX2" fmla="*/ 192024 w 192024"/>
                <a:gd name="connsiteY2" fmla="*/ 0 h 283464"/>
                <a:gd name="connsiteX3" fmla="*/ 192024 w 192024"/>
                <a:gd name="connsiteY3" fmla="*/ 0 h 283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024" h="283464">
                  <a:moveTo>
                    <a:pt x="0" y="0"/>
                  </a:moveTo>
                  <a:cubicBezTo>
                    <a:pt x="34290" y="141732"/>
                    <a:pt x="68580" y="283464"/>
                    <a:pt x="100584" y="283464"/>
                  </a:cubicBezTo>
                  <a:cubicBezTo>
                    <a:pt x="132588" y="283464"/>
                    <a:pt x="192024" y="0"/>
                    <a:pt x="192024" y="0"/>
                  </a:cubicBezTo>
                  <a:lnTo>
                    <a:pt x="192024" y="0"/>
                  </a:lnTo>
                </a:path>
              </a:pathLst>
            </a:custGeom>
            <a:ln w="28575">
              <a:solidFill>
                <a:srgbClr val="00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b="1">
                <a:solidFill>
                  <a:srgbClr val="009900"/>
                </a:solidFill>
              </a:endParaRPr>
            </a:p>
          </p:txBody>
        </p:sp>
        <p:sp>
          <p:nvSpPr>
            <p:cNvPr id="191" name="Figura a mano libera 119"/>
            <p:cNvSpPr/>
            <p:nvPr>
              <p:custDataLst>
                <p:tags r:id="rId46"/>
              </p:custDataLst>
            </p:nvPr>
          </p:nvSpPr>
          <p:spPr bwMode="auto">
            <a:xfrm flipV="1">
              <a:off x="1768726" y="3806289"/>
              <a:ext cx="192168" cy="284288"/>
            </a:xfrm>
            <a:custGeom>
              <a:avLst/>
              <a:gdLst>
                <a:gd name="connsiteX0" fmla="*/ 0 w 192024"/>
                <a:gd name="connsiteY0" fmla="*/ 0 h 283464"/>
                <a:gd name="connsiteX1" fmla="*/ 100584 w 192024"/>
                <a:gd name="connsiteY1" fmla="*/ 283464 h 283464"/>
                <a:gd name="connsiteX2" fmla="*/ 192024 w 192024"/>
                <a:gd name="connsiteY2" fmla="*/ 0 h 283464"/>
                <a:gd name="connsiteX3" fmla="*/ 192024 w 192024"/>
                <a:gd name="connsiteY3" fmla="*/ 0 h 283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024" h="283464">
                  <a:moveTo>
                    <a:pt x="0" y="0"/>
                  </a:moveTo>
                  <a:cubicBezTo>
                    <a:pt x="34290" y="141732"/>
                    <a:pt x="68580" y="283464"/>
                    <a:pt x="100584" y="283464"/>
                  </a:cubicBezTo>
                  <a:cubicBezTo>
                    <a:pt x="132588" y="283464"/>
                    <a:pt x="192024" y="0"/>
                    <a:pt x="192024" y="0"/>
                  </a:cubicBezTo>
                  <a:lnTo>
                    <a:pt x="192024" y="0"/>
                  </a:lnTo>
                </a:path>
              </a:pathLst>
            </a:custGeom>
            <a:ln w="28575">
              <a:solidFill>
                <a:srgbClr val="00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b="1">
                <a:solidFill>
                  <a:srgbClr val="009900"/>
                </a:solidFill>
              </a:endParaRPr>
            </a:p>
          </p:txBody>
        </p:sp>
        <p:sp>
          <p:nvSpPr>
            <p:cNvPr id="192" name="Figura a mano libera 119"/>
            <p:cNvSpPr/>
            <p:nvPr>
              <p:custDataLst>
                <p:tags r:id="rId47"/>
              </p:custDataLst>
            </p:nvPr>
          </p:nvSpPr>
          <p:spPr bwMode="auto">
            <a:xfrm flipV="1">
              <a:off x="2155711" y="3792953"/>
              <a:ext cx="192167" cy="284288"/>
            </a:xfrm>
            <a:custGeom>
              <a:avLst/>
              <a:gdLst>
                <a:gd name="connsiteX0" fmla="*/ 0 w 192024"/>
                <a:gd name="connsiteY0" fmla="*/ 0 h 283464"/>
                <a:gd name="connsiteX1" fmla="*/ 100584 w 192024"/>
                <a:gd name="connsiteY1" fmla="*/ 283464 h 283464"/>
                <a:gd name="connsiteX2" fmla="*/ 192024 w 192024"/>
                <a:gd name="connsiteY2" fmla="*/ 0 h 283464"/>
                <a:gd name="connsiteX3" fmla="*/ 192024 w 192024"/>
                <a:gd name="connsiteY3" fmla="*/ 0 h 283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024" h="283464">
                  <a:moveTo>
                    <a:pt x="0" y="0"/>
                  </a:moveTo>
                  <a:cubicBezTo>
                    <a:pt x="34290" y="141732"/>
                    <a:pt x="68580" y="283464"/>
                    <a:pt x="100584" y="283464"/>
                  </a:cubicBezTo>
                  <a:cubicBezTo>
                    <a:pt x="132588" y="283464"/>
                    <a:pt x="192024" y="0"/>
                    <a:pt x="192024" y="0"/>
                  </a:cubicBezTo>
                  <a:lnTo>
                    <a:pt x="192024" y="0"/>
                  </a:lnTo>
                </a:path>
              </a:pathLst>
            </a:custGeom>
            <a:ln w="28575">
              <a:solidFill>
                <a:srgbClr val="00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b="1">
                <a:solidFill>
                  <a:srgbClr val="009900"/>
                </a:solidFill>
              </a:endParaRPr>
            </a:p>
          </p:txBody>
        </p:sp>
        <p:sp>
          <p:nvSpPr>
            <p:cNvPr id="193" name="Figura a mano libera 118"/>
            <p:cNvSpPr/>
            <p:nvPr>
              <p:custDataLst>
                <p:tags r:id="rId48"/>
              </p:custDataLst>
            </p:nvPr>
          </p:nvSpPr>
          <p:spPr bwMode="auto">
            <a:xfrm>
              <a:off x="1962443" y="4078233"/>
              <a:ext cx="192168" cy="284289"/>
            </a:xfrm>
            <a:custGeom>
              <a:avLst/>
              <a:gdLst>
                <a:gd name="connsiteX0" fmla="*/ 0 w 192024"/>
                <a:gd name="connsiteY0" fmla="*/ 0 h 283464"/>
                <a:gd name="connsiteX1" fmla="*/ 100584 w 192024"/>
                <a:gd name="connsiteY1" fmla="*/ 283464 h 283464"/>
                <a:gd name="connsiteX2" fmla="*/ 192024 w 192024"/>
                <a:gd name="connsiteY2" fmla="*/ 0 h 283464"/>
                <a:gd name="connsiteX3" fmla="*/ 192024 w 192024"/>
                <a:gd name="connsiteY3" fmla="*/ 0 h 283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024" h="283464">
                  <a:moveTo>
                    <a:pt x="0" y="0"/>
                  </a:moveTo>
                  <a:cubicBezTo>
                    <a:pt x="34290" y="141732"/>
                    <a:pt x="68580" y="283464"/>
                    <a:pt x="100584" y="283464"/>
                  </a:cubicBezTo>
                  <a:cubicBezTo>
                    <a:pt x="132588" y="283464"/>
                    <a:pt x="192024" y="0"/>
                    <a:pt x="192024" y="0"/>
                  </a:cubicBezTo>
                  <a:lnTo>
                    <a:pt x="192024" y="0"/>
                  </a:lnTo>
                </a:path>
              </a:pathLst>
            </a:custGeom>
            <a:ln w="28575">
              <a:solidFill>
                <a:srgbClr val="00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b="1">
                <a:solidFill>
                  <a:srgbClr val="009900"/>
                </a:solidFill>
              </a:endParaRPr>
            </a:p>
          </p:txBody>
        </p:sp>
        <p:sp>
          <p:nvSpPr>
            <p:cNvPr id="194" name="Figura a mano libera 118"/>
            <p:cNvSpPr/>
            <p:nvPr>
              <p:custDataLst>
                <p:tags r:id="rId49"/>
              </p:custDataLst>
            </p:nvPr>
          </p:nvSpPr>
          <p:spPr bwMode="auto">
            <a:xfrm>
              <a:off x="2347000" y="4084065"/>
              <a:ext cx="192167" cy="284289"/>
            </a:xfrm>
            <a:custGeom>
              <a:avLst/>
              <a:gdLst>
                <a:gd name="connsiteX0" fmla="*/ 0 w 192024"/>
                <a:gd name="connsiteY0" fmla="*/ 0 h 283464"/>
                <a:gd name="connsiteX1" fmla="*/ 100584 w 192024"/>
                <a:gd name="connsiteY1" fmla="*/ 283464 h 283464"/>
                <a:gd name="connsiteX2" fmla="*/ 192024 w 192024"/>
                <a:gd name="connsiteY2" fmla="*/ 0 h 283464"/>
                <a:gd name="connsiteX3" fmla="*/ 192024 w 192024"/>
                <a:gd name="connsiteY3" fmla="*/ 0 h 283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024" h="283464">
                  <a:moveTo>
                    <a:pt x="0" y="0"/>
                  </a:moveTo>
                  <a:cubicBezTo>
                    <a:pt x="34290" y="141732"/>
                    <a:pt x="68580" y="283464"/>
                    <a:pt x="100584" y="283464"/>
                  </a:cubicBezTo>
                  <a:cubicBezTo>
                    <a:pt x="132588" y="283464"/>
                    <a:pt x="192024" y="0"/>
                    <a:pt x="192024" y="0"/>
                  </a:cubicBezTo>
                  <a:lnTo>
                    <a:pt x="192024" y="0"/>
                  </a:lnTo>
                </a:path>
              </a:pathLst>
            </a:custGeom>
            <a:ln w="28575">
              <a:solidFill>
                <a:srgbClr val="00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b="1">
                <a:solidFill>
                  <a:srgbClr val="009900"/>
                </a:solidFill>
              </a:endParaRPr>
            </a:p>
          </p:txBody>
        </p:sp>
        <p:sp>
          <p:nvSpPr>
            <p:cNvPr id="195" name="Figura a mano libera 118"/>
            <p:cNvSpPr/>
            <p:nvPr>
              <p:custDataLst>
                <p:tags r:id="rId50"/>
              </p:custDataLst>
            </p:nvPr>
          </p:nvSpPr>
          <p:spPr bwMode="auto">
            <a:xfrm>
              <a:off x="2728964" y="4070884"/>
              <a:ext cx="192167" cy="284288"/>
            </a:xfrm>
            <a:custGeom>
              <a:avLst/>
              <a:gdLst>
                <a:gd name="connsiteX0" fmla="*/ 0 w 192024"/>
                <a:gd name="connsiteY0" fmla="*/ 0 h 283464"/>
                <a:gd name="connsiteX1" fmla="*/ 100584 w 192024"/>
                <a:gd name="connsiteY1" fmla="*/ 283464 h 283464"/>
                <a:gd name="connsiteX2" fmla="*/ 192024 w 192024"/>
                <a:gd name="connsiteY2" fmla="*/ 0 h 283464"/>
                <a:gd name="connsiteX3" fmla="*/ 192024 w 192024"/>
                <a:gd name="connsiteY3" fmla="*/ 0 h 283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024" h="283464">
                  <a:moveTo>
                    <a:pt x="0" y="0"/>
                  </a:moveTo>
                  <a:cubicBezTo>
                    <a:pt x="34290" y="141732"/>
                    <a:pt x="68580" y="283464"/>
                    <a:pt x="100584" y="283464"/>
                  </a:cubicBezTo>
                  <a:cubicBezTo>
                    <a:pt x="132588" y="283464"/>
                    <a:pt x="192024" y="0"/>
                    <a:pt x="192024" y="0"/>
                  </a:cubicBezTo>
                  <a:lnTo>
                    <a:pt x="192024" y="0"/>
                  </a:lnTo>
                </a:path>
              </a:pathLst>
            </a:custGeom>
            <a:ln w="28575">
              <a:solidFill>
                <a:srgbClr val="00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b="1">
                <a:solidFill>
                  <a:srgbClr val="009900"/>
                </a:solidFill>
              </a:endParaRPr>
            </a:p>
          </p:txBody>
        </p:sp>
        <p:sp>
          <p:nvSpPr>
            <p:cNvPr id="196" name="Figura a mano libera 119"/>
            <p:cNvSpPr/>
            <p:nvPr>
              <p:custDataLst>
                <p:tags r:id="rId51"/>
              </p:custDataLst>
            </p:nvPr>
          </p:nvSpPr>
          <p:spPr bwMode="auto">
            <a:xfrm flipV="1">
              <a:off x="2539202" y="3796808"/>
              <a:ext cx="192167" cy="284289"/>
            </a:xfrm>
            <a:custGeom>
              <a:avLst/>
              <a:gdLst>
                <a:gd name="connsiteX0" fmla="*/ 0 w 192024"/>
                <a:gd name="connsiteY0" fmla="*/ 0 h 283464"/>
                <a:gd name="connsiteX1" fmla="*/ 100584 w 192024"/>
                <a:gd name="connsiteY1" fmla="*/ 283464 h 283464"/>
                <a:gd name="connsiteX2" fmla="*/ 192024 w 192024"/>
                <a:gd name="connsiteY2" fmla="*/ 0 h 283464"/>
                <a:gd name="connsiteX3" fmla="*/ 192024 w 192024"/>
                <a:gd name="connsiteY3" fmla="*/ 0 h 283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024" h="283464">
                  <a:moveTo>
                    <a:pt x="0" y="0"/>
                  </a:moveTo>
                  <a:cubicBezTo>
                    <a:pt x="34290" y="141732"/>
                    <a:pt x="68580" y="283464"/>
                    <a:pt x="100584" y="283464"/>
                  </a:cubicBezTo>
                  <a:cubicBezTo>
                    <a:pt x="132588" y="283464"/>
                    <a:pt x="192024" y="0"/>
                    <a:pt x="192024" y="0"/>
                  </a:cubicBezTo>
                  <a:lnTo>
                    <a:pt x="192024" y="0"/>
                  </a:lnTo>
                </a:path>
              </a:pathLst>
            </a:custGeom>
            <a:ln w="28575">
              <a:solidFill>
                <a:srgbClr val="00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b="1">
                <a:solidFill>
                  <a:srgbClr val="009900"/>
                </a:solidFill>
              </a:endParaRPr>
            </a:p>
          </p:txBody>
        </p:sp>
      </p:grpSp>
      <p:grpSp>
        <p:nvGrpSpPr>
          <p:cNvPr id="199" name="Group 160"/>
          <p:cNvGrpSpPr>
            <a:grpSpLocks/>
          </p:cNvGrpSpPr>
          <p:nvPr/>
        </p:nvGrpSpPr>
        <p:grpSpPr bwMode="auto">
          <a:xfrm rot="-535406">
            <a:off x="2938463" y="5173391"/>
            <a:ext cx="1916112" cy="574675"/>
            <a:chOff x="1005682" y="3794125"/>
            <a:chExt cx="1915319" cy="574930"/>
          </a:xfrm>
        </p:grpSpPr>
        <p:grpSp>
          <p:nvGrpSpPr>
            <p:cNvPr id="200" name="Group 165"/>
            <p:cNvGrpSpPr>
              <a:grpSpLocks/>
            </p:cNvGrpSpPr>
            <p:nvPr/>
          </p:nvGrpSpPr>
          <p:grpSpPr bwMode="auto">
            <a:xfrm>
              <a:off x="1005682" y="3794125"/>
              <a:ext cx="383381" cy="569913"/>
              <a:chOff x="1005682" y="3794125"/>
              <a:chExt cx="383381" cy="569913"/>
            </a:xfrm>
          </p:grpSpPr>
          <p:sp>
            <p:nvSpPr>
              <p:cNvPr id="209" name="Figura a mano libera 118"/>
              <p:cNvSpPr/>
              <p:nvPr>
                <p:custDataLst>
                  <p:tags r:id="rId42"/>
                </p:custDataLst>
              </p:nvPr>
            </p:nvSpPr>
            <p:spPr bwMode="auto">
              <a:xfrm>
                <a:off x="1194447" y="4070842"/>
                <a:ext cx="192008" cy="285877"/>
              </a:xfrm>
              <a:custGeom>
                <a:avLst/>
                <a:gdLst>
                  <a:gd name="connsiteX0" fmla="*/ 0 w 192024"/>
                  <a:gd name="connsiteY0" fmla="*/ 0 h 283464"/>
                  <a:gd name="connsiteX1" fmla="*/ 100584 w 192024"/>
                  <a:gd name="connsiteY1" fmla="*/ 283464 h 283464"/>
                  <a:gd name="connsiteX2" fmla="*/ 192024 w 192024"/>
                  <a:gd name="connsiteY2" fmla="*/ 0 h 283464"/>
                  <a:gd name="connsiteX3" fmla="*/ 192024 w 192024"/>
                  <a:gd name="connsiteY3" fmla="*/ 0 h 283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2024" h="283464">
                    <a:moveTo>
                      <a:pt x="0" y="0"/>
                    </a:moveTo>
                    <a:cubicBezTo>
                      <a:pt x="34290" y="141732"/>
                      <a:pt x="68580" y="283464"/>
                      <a:pt x="100584" y="283464"/>
                    </a:cubicBezTo>
                    <a:cubicBezTo>
                      <a:pt x="132588" y="283464"/>
                      <a:pt x="192024" y="0"/>
                      <a:pt x="192024" y="0"/>
                    </a:cubicBezTo>
                    <a:lnTo>
                      <a:pt x="192024" y="0"/>
                    </a:lnTo>
                  </a:path>
                </a:pathLst>
              </a:cu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210" name="Figura a mano libera 119"/>
              <p:cNvSpPr/>
              <p:nvPr>
                <p:custDataLst>
                  <p:tags r:id="rId43"/>
                </p:custDataLst>
              </p:nvPr>
            </p:nvSpPr>
            <p:spPr bwMode="auto">
              <a:xfrm flipV="1">
                <a:off x="998921" y="3781406"/>
                <a:ext cx="193595" cy="285877"/>
              </a:xfrm>
              <a:custGeom>
                <a:avLst/>
                <a:gdLst>
                  <a:gd name="connsiteX0" fmla="*/ 0 w 192024"/>
                  <a:gd name="connsiteY0" fmla="*/ 0 h 283464"/>
                  <a:gd name="connsiteX1" fmla="*/ 100584 w 192024"/>
                  <a:gd name="connsiteY1" fmla="*/ 283464 h 283464"/>
                  <a:gd name="connsiteX2" fmla="*/ 192024 w 192024"/>
                  <a:gd name="connsiteY2" fmla="*/ 0 h 283464"/>
                  <a:gd name="connsiteX3" fmla="*/ 192024 w 192024"/>
                  <a:gd name="connsiteY3" fmla="*/ 0 h 283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2024" h="283464">
                    <a:moveTo>
                      <a:pt x="0" y="0"/>
                    </a:moveTo>
                    <a:cubicBezTo>
                      <a:pt x="34290" y="141732"/>
                      <a:pt x="68580" y="283464"/>
                      <a:pt x="100584" y="283464"/>
                    </a:cubicBezTo>
                    <a:cubicBezTo>
                      <a:pt x="132588" y="283464"/>
                      <a:pt x="192024" y="0"/>
                      <a:pt x="192024" y="0"/>
                    </a:cubicBezTo>
                    <a:lnTo>
                      <a:pt x="192024" y="0"/>
                    </a:lnTo>
                  </a:path>
                </a:pathLst>
              </a:cu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</p:grpSp>
        <p:sp>
          <p:nvSpPr>
            <p:cNvPr id="201" name="Figura a mano libera 118"/>
            <p:cNvSpPr/>
            <p:nvPr>
              <p:custDataLst>
                <p:tags r:id="rId34"/>
              </p:custDataLst>
            </p:nvPr>
          </p:nvSpPr>
          <p:spPr bwMode="auto">
            <a:xfrm>
              <a:off x="1580494" y="4078446"/>
              <a:ext cx="192008" cy="284289"/>
            </a:xfrm>
            <a:custGeom>
              <a:avLst/>
              <a:gdLst>
                <a:gd name="connsiteX0" fmla="*/ 0 w 192024"/>
                <a:gd name="connsiteY0" fmla="*/ 0 h 283464"/>
                <a:gd name="connsiteX1" fmla="*/ 100584 w 192024"/>
                <a:gd name="connsiteY1" fmla="*/ 283464 h 283464"/>
                <a:gd name="connsiteX2" fmla="*/ 192024 w 192024"/>
                <a:gd name="connsiteY2" fmla="*/ 0 h 283464"/>
                <a:gd name="connsiteX3" fmla="*/ 192024 w 192024"/>
                <a:gd name="connsiteY3" fmla="*/ 0 h 283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024" h="283464">
                  <a:moveTo>
                    <a:pt x="0" y="0"/>
                  </a:moveTo>
                  <a:cubicBezTo>
                    <a:pt x="34290" y="141732"/>
                    <a:pt x="68580" y="283464"/>
                    <a:pt x="100584" y="283464"/>
                  </a:cubicBezTo>
                  <a:cubicBezTo>
                    <a:pt x="132588" y="283464"/>
                    <a:pt x="192024" y="0"/>
                    <a:pt x="192024" y="0"/>
                  </a:cubicBezTo>
                  <a:lnTo>
                    <a:pt x="192024" y="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202" name="Figura a mano libera 119"/>
            <p:cNvSpPr/>
            <p:nvPr>
              <p:custDataLst>
                <p:tags r:id="rId35"/>
              </p:custDataLst>
            </p:nvPr>
          </p:nvSpPr>
          <p:spPr bwMode="auto">
            <a:xfrm flipV="1">
              <a:off x="1383993" y="3795163"/>
              <a:ext cx="192008" cy="284288"/>
            </a:xfrm>
            <a:custGeom>
              <a:avLst/>
              <a:gdLst>
                <a:gd name="connsiteX0" fmla="*/ 0 w 192024"/>
                <a:gd name="connsiteY0" fmla="*/ 0 h 283464"/>
                <a:gd name="connsiteX1" fmla="*/ 100584 w 192024"/>
                <a:gd name="connsiteY1" fmla="*/ 283464 h 283464"/>
                <a:gd name="connsiteX2" fmla="*/ 192024 w 192024"/>
                <a:gd name="connsiteY2" fmla="*/ 0 h 283464"/>
                <a:gd name="connsiteX3" fmla="*/ 192024 w 192024"/>
                <a:gd name="connsiteY3" fmla="*/ 0 h 283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024" h="283464">
                  <a:moveTo>
                    <a:pt x="0" y="0"/>
                  </a:moveTo>
                  <a:cubicBezTo>
                    <a:pt x="34290" y="141732"/>
                    <a:pt x="68580" y="283464"/>
                    <a:pt x="100584" y="283464"/>
                  </a:cubicBezTo>
                  <a:cubicBezTo>
                    <a:pt x="132588" y="283464"/>
                    <a:pt x="192024" y="0"/>
                    <a:pt x="192024" y="0"/>
                  </a:cubicBezTo>
                  <a:lnTo>
                    <a:pt x="192024" y="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203" name="Figura a mano libera 119"/>
            <p:cNvSpPr/>
            <p:nvPr>
              <p:custDataLst>
                <p:tags r:id="rId36"/>
              </p:custDataLst>
            </p:nvPr>
          </p:nvSpPr>
          <p:spPr bwMode="auto">
            <a:xfrm flipV="1">
              <a:off x="1771820" y="3811096"/>
              <a:ext cx="192009" cy="284288"/>
            </a:xfrm>
            <a:custGeom>
              <a:avLst/>
              <a:gdLst>
                <a:gd name="connsiteX0" fmla="*/ 0 w 192024"/>
                <a:gd name="connsiteY0" fmla="*/ 0 h 283464"/>
                <a:gd name="connsiteX1" fmla="*/ 100584 w 192024"/>
                <a:gd name="connsiteY1" fmla="*/ 283464 h 283464"/>
                <a:gd name="connsiteX2" fmla="*/ 192024 w 192024"/>
                <a:gd name="connsiteY2" fmla="*/ 0 h 283464"/>
                <a:gd name="connsiteX3" fmla="*/ 192024 w 192024"/>
                <a:gd name="connsiteY3" fmla="*/ 0 h 283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024" h="283464">
                  <a:moveTo>
                    <a:pt x="0" y="0"/>
                  </a:moveTo>
                  <a:cubicBezTo>
                    <a:pt x="34290" y="141732"/>
                    <a:pt x="68580" y="283464"/>
                    <a:pt x="100584" y="283464"/>
                  </a:cubicBezTo>
                  <a:cubicBezTo>
                    <a:pt x="132588" y="283464"/>
                    <a:pt x="192024" y="0"/>
                    <a:pt x="192024" y="0"/>
                  </a:cubicBezTo>
                  <a:lnTo>
                    <a:pt x="192024" y="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204" name="Figura a mano libera 119"/>
            <p:cNvSpPr/>
            <p:nvPr>
              <p:custDataLst>
                <p:tags r:id="rId37"/>
              </p:custDataLst>
            </p:nvPr>
          </p:nvSpPr>
          <p:spPr bwMode="auto">
            <a:xfrm flipV="1">
              <a:off x="2154673" y="3797308"/>
              <a:ext cx="192008" cy="284288"/>
            </a:xfrm>
            <a:custGeom>
              <a:avLst/>
              <a:gdLst>
                <a:gd name="connsiteX0" fmla="*/ 0 w 192024"/>
                <a:gd name="connsiteY0" fmla="*/ 0 h 283464"/>
                <a:gd name="connsiteX1" fmla="*/ 100584 w 192024"/>
                <a:gd name="connsiteY1" fmla="*/ 283464 h 283464"/>
                <a:gd name="connsiteX2" fmla="*/ 192024 w 192024"/>
                <a:gd name="connsiteY2" fmla="*/ 0 h 283464"/>
                <a:gd name="connsiteX3" fmla="*/ 192024 w 192024"/>
                <a:gd name="connsiteY3" fmla="*/ 0 h 283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024" h="283464">
                  <a:moveTo>
                    <a:pt x="0" y="0"/>
                  </a:moveTo>
                  <a:cubicBezTo>
                    <a:pt x="34290" y="141732"/>
                    <a:pt x="68580" y="283464"/>
                    <a:pt x="100584" y="283464"/>
                  </a:cubicBezTo>
                  <a:cubicBezTo>
                    <a:pt x="132588" y="283464"/>
                    <a:pt x="192024" y="0"/>
                    <a:pt x="192024" y="0"/>
                  </a:cubicBezTo>
                  <a:lnTo>
                    <a:pt x="192024" y="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205" name="Figura a mano libera 118"/>
            <p:cNvSpPr/>
            <p:nvPr>
              <p:custDataLst>
                <p:tags r:id="rId38"/>
              </p:custDataLst>
            </p:nvPr>
          </p:nvSpPr>
          <p:spPr bwMode="auto">
            <a:xfrm>
              <a:off x="1962699" y="4079026"/>
              <a:ext cx="192008" cy="284288"/>
            </a:xfrm>
            <a:custGeom>
              <a:avLst/>
              <a:gdLst>
                <a:gd name="connsiteX0" fmla="*/ 0 w 192024"/>
                <a:gd name="connsiteY0" fmla="*/ 0 h 283464"/>
                <a:gd name="connsiteX1" fmla="*/ 100584 w 192024"/>
                <a:gd name="connsiteY1" fmla="*/ 283464 h 283464"/>
                <a:gd name="connsiteX2" fmla="*/ 192024 w 192024"/>
                <a:gd name="connsiteY2" fmla="*/ 0 h 283464"/>
                <a:gd name="connsiteX3" fmla="*/ 192024 w 192024"/>
                <a:gd name="connsiteY3" fmla="*/ 0 h 283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024" h="283464">
                  <a:moveTo>
                    <a:pt x="0" y="0"/>
                  </a:moveTo>
                  <a:cubicBezTo>
                    <a:pt x="34290" y="141732"/>
                    <a:pt x="68580" y="283464"/>
                    <a:pt x="100584" y="283464"/>
                  </a:cubicBezTo>
                  <a:cubicBezTo>
                    <a:pt x="132588" y="283464"/>
                    <a:pt x="192024" y="0"/>
                    <a:pt x="192024" y="0"/>
                  </a:cubicBezTo>
                  <a:lnTo>
                    <a:pt x="192024" y="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206" name="Figura a mano libera 118"/>
            <p:cNvSpPr/>
            <p:nvPr>
              <p:custDataLst>
                <p:tags r:id="rId39"/>
              </p:custDataLst>
            </p:nvPr>
          </p:nvSpPr>
          <p:spPr bwMode="auto">
            <a:xfrm>
              <a:off x="2341021" y="4083943"/>
              <a:ext cx="193595" cy="284288"/>
            </a:xfrm>
            <a:custGeom>
              <a:avLst/>
              <a:gdLst>
                <a:gd name="connsiteX0" fmla="*/ 0 w 192024"/>
                <a:gd name="connsiteY0" fmla="*/ 0 h 283464"/>
                <a:gd name="connsiteX1" fmla="*/ 100584 w 192024"/>
                <a:gd name="connsiteY1" fmla="*/ 283464 h 283464"/>
                <a:gd name="connsiteX2" fmla="*/ 192024 w 192024"/>
                <a:gd name="connsiteY2" fmla="*/ 0 h 283464"/>
                <a:gd name="connsiteX3" fmla="*/ 192024 w 192024"/>
                <a:gd name="connsiteY3" fmla="*/ 0 h 283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024" h="283464">
                  <a:moveTo>
                    <a:pt x="0" y="0"/>
                  </a:moveTo>
                  <a:cubicBezTo>
                    <a:pt x="34290" y="141732"/>
                    <a:pt x="68580" y="283464"/>
                    <a:pt x="100584" y="283464"/>
                  </a:cubicBezTo>
                  <a:cubicBezTo>
                    <a:pt x="132588" y="283464"/>
                    <a:pt x="192024" y="0"/>
                    <a:pt x="192024" y="0"/>
                  </a:cubicBezTo>
                  <a:lnTo>
                    <a:pt x="192024" y="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207" name="Figura a mano libera 118"/>
            <p:cNvSpPr/>
            <p:nvPr>
              <p:custDataLst>
                <p:tags r:id="rId40"/>
              </p:custDataLst>
            </p:nvPr>
          </p:nvSpPr>
          <p:spPr bwMode="auto">
            <a:xfrm>
              <a:off x="2723390" y="4073171"/>
              <a:ext cx="192009" cy="284288"/>
            </a:xfrm>
            <a:custGeom>
              <a:avLst/>
              <a:gdLst>
                <a:gd name="connsiteX0" fmla="*/ 0 w 192024"/>
                <a:gd name="connsiteY0" fmla="*/ 0 h 283464"/>
                <a:gd name="connsiteX1" fmla="*/ 100584 w 192024"/>
                <a:gd name="connsiteY1" fmla="*/ 283464 h 283464"/>
                <a:gd name="connsiteX2" fmla="*/ 192024 w 192024"/>
                <a:gd name="connsiteY2" fmla="*/ 0 h 283464"/>
                <a:gd name="connsiteX3" fmla="*/ 192024 w 192024"/>
                <a:gd name="connsiteY3" fmla="*/ 0 h 283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024" h="283464">
                  <a:moveTo>
                    <a:pt x="0" y="0"/>
                  </a:moveTo>
                  <a:cubicBezTo>
                    <a:pt x="34290" y="141732"/>
                    <a:pt x="68580" y="283464"/>
                    <a:pt x="100584" y="283464"/>
                  </a:cubicBezTo>
                  <a:cubicBezTo>
                    <a:pt x="132588" y="283464"/>
                    <a:pt x="192024" y="0"/>
                    <a:pt x="192024" y="0"/>
                  </a:cubicBezTo>
                  <a:lnTo>
                    <a:pt x="192024" y="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208" name="Figura a mano libera 119"/>
            <p:cNvSpPr/>
            <p:nvPr>
              <p:custDataLst>
                <p:tags r:id="rId41"/>
              </p:custDataLst>
            </p:nvPr>
          </p:nvSpPr>
          <p:spPr bwMode="auto">
            <a:xfrm flipV="1">
              <a:off x="2536878" y="3797887"/>
              <a:ext cx="192008" cy="284289"/>
            </a:xfrm>
            <a:custGeom>
              <a:avLst/>
              <a:gdLst>
                <a:gd name="connsiteX0" fmla="*/ 0 w 192024"/>
                <a:gd name="connsiteY0" fmla="*/ 0 h 283464"/>
                <a:gd name="connsiteX1" fmla="*/ 100584 w 192024"/>
                <a:gd name="connsiteY1" fmla="*/ 283464 h 283464"/>
                <a:gd name="connsiteX2" fmla="*/ 192024 w 192024"/>
                <a:gd name="connsiteY2" fmla="*/ 0 h 283464"/>
                <a:gd name="connsiteX3" fmla="*/ 192024 w 192024"/>
                <a:gd name="connsiteY3" fmla="*/ 0 h 283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024" h="283464">
                  <a:moveTo>
                    <a:pt x="0" y="0"/>
                  </a:moveTo>
                  <a:cubicBezTo>
                    <a:pt x="34290" y="141732"/>
                    <a:pt x="68580" y="283464"/>
                    <a:pt x="100584" y="283464"/>
                  </a:cubicBezTo>
                  <a:cubicBezTo>
                    <a:pt x="132588" y="283464"/>
                    <a:pt x="192024" y="0"/>
                    <a:pt x="192024" y="0"/>
                  </a:cubicBezTo>
                  <a:lnTo>
                    <a:pt x="192024" y="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</p:grpSp>
      <p:grpSp>
        <p:nvGrpSpPr>
          <p:cNvPr id="211" name="Group 226"/>
          <p:cNvGrpSpPr>
            <a:grpSpLocks/>
          </p:cNvGrpSpPr>
          <p:nvPr/>
        </p:nvGrpSpPr>
        <p:grpSpPr bwMode="auto">
          <a:xfrm rot="-535406">
            <a:off x="3248025" y="4236766"/>
            <a:ext cx="1914525" cy="574675"/>
            <a:chOff x="1005682" y="3794125"/>
            <a:chExt cx="1915319" cy="574930"/>
          </a:xfrm>
        </p:grpSpPr>
        <p:grpSp>
          <p:nvGrpSpPr>
            <p:cNvPr id="212" name="Group 227"/>
            <p:cNvGrpSpPr>
              <a:grpSpLocks/>
            </p:cNvGrpSpPr>
            <p:nvPr/>
          </p:nvGrpSpPr>
          <p:grpSpPr bwMode="auto">
            <a:xfrm>
              <a:off x="1005682" y="3794125"/>
              <a:ext cx="383381" cy="569913"/>
              <a:chOff x="1005682" y="3794125"/>
              <a:chExt cx="383381" cy="569913"/>
            </a:xfrm>
          </p:grpSpPr>
          <p:sp>
            <p:nvSpPr>
              <p:cNvPr id="221" name="Figura a mano libera 118"/>
              <p:cNvSpPr/>
              <p:nvPr>
                <p:custDataLst>
                  <p:tags r:id="rId32"/>
                </p:custDataLst>
              </p:nvPr>
            </p:nvSpPr>
            <p:spPr bwMode="auto">
              <a:xfrm>
                <a:off x="1190012" y="4070236"/>
                <a:ext cx="192168" cy="284288"/>
              </a:xfrm>
              <a:custGeom>
                <a:avLst/>
                <a:gdLst>
                  <a:gd name="connsiteX0" fmla="*/ 0 w 192024"/>
                  <a:gd name="connsiteY0" fmla="*/ 0 h 283464"/>
                  <a:gd name="connsiteX1" fmla="*/ 100584 w 192024"/>
                  <a:gd name="connsiteY1" fmla="*/ 283464 h 283464"/>
                  <a:gd name="connsiteX2" fmla="*/ 192024 w 192024"/>
                  <a:gd name="connsiteY2" fmla="*/ 0 h 283464"/>
                  <a:gd name="connsiteX3" fmla="*/ 192024 w 192024"/>
                  <a:gd name="connsiteY3" fmla="*/ 0 h 283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2024" h="283464">
                    <a:moveTo>
                      <a:pt x="0" y="0"/>
                    </a:moveTo>
                    <a:cubicBezTo>
                      <a:pt x="34290" y="141732"/>
                      <a:pt x="68580" y="283464"/>
                      <a:pt x="100584" y="283464"/>
                    </a:cubicBezTo>
                    <a:cubicBezTo>
                      <a:pt x="132588" y="283464"/>
                      <a:pt x="192024" y="0"/>
                      <a:pt x="192024" y="0"/>
                    </a:cubicBezTo>
                    <a:lnTo>
                      <a:pt x="192024" y="0"/>
                    </a:lnTo>
                  </a:path>
                </a:pathLst>
              </a:cu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222" name="Figura a mano libera 119"/>
              <p:cNvSpPr/>
              <p:nvPr>
                <p:custDataLst>
                  <p:tags r:id="rId33"/>
                </p:custDataLst>
              </p:nvPr>
            </p:nvSpPr>
            <p:spPr bwMode="auto">
              <a:xfrm flipV="1">
                <a:off x="1000362" y="3783231"/>
                <a:ext cx="192168" cy="284288"/>
              </a:xfrm>
              <a:custGeom>
                <a:avLst/>
                <a:gdLst>
                  <a:gd name="connsiteX0" fmla="*/ 0 w 192024"/>
                  <a:gd name="connsiteY0" fmla="*/ 0 h 283464"/>
                  <a:gd name="connsiteX1" fmla="*/ 100584 w 192024"/>
                  <a:gd name="connsiteY1" fmla="*/ 283464 h 283464"/>
                  <a:gd name="connsiteX2" fmla="*/ 192024 w 192024"/>
                  <a:gd name="connsiteY2" fmla="*/ 0 h 283464"/>
                  <a:gd name="connsiteX3" fmla="*/ 192024 w 192024"/>
                  <a:gd name="connsiteY3" fmla="*/ 0 h 283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2024" h="283464">
                    <a:moveTo>
                      <a:pt x="0" y="0"/>
                    </a:moveTo>
                    <a:cubicBezTo>
                      <a:pt x="34290" y="141732"/>
                      <a:pt x="68580" y="283464"/>
                      <a:pt x="100584" y="283464"/>
                    </a:cubicBezTo>
                    <a:cubicBezTo>
                      <a:pt x="132588" y="283464"/>
                      <a:pt x="192024" y="0"/>
                      <a:pt x="192024" y="0"/>
                    </a:cubicBezTo>
                    <a:lnTo>
                      <a:pt x="192024" y="0"/>
                    </a:lnTo>
                  </a:path>
                </a:pathLst>
              </a:cu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</p:grpSp>
        <p:sp>
          <p:nvSpPr>
            <p:cNvPr id="213" name="Figura a mano libera 118"/>
            <p:cNvSpPr/>
            <p:nvPr>
              <p:custDataLst>
                <p:tags r:id="rId24"/>
              </p:custDataLst>
            </p:nvPr>
          </p:nvSpPr>
          <p:spPr bwMode="auto">
            <a:xfrm>
              <a:off x="1580961" y="4078569"/>
              <a:ext cx="192168" cy="284289"/>
            </a:xfrm>
            <a:custGeom>
              <a:avLst/>
              <a:gdLst>
                <a:gd name="connsiteX0" fmla="*/ 0 w 192024"/>
                <a:gd name="connsiteY0" fmla="*/ 0 h 283464"/>
                <a:gd name="connsiteX1" fmla="*/ 100584 w 192024"/>
                <a:gd name="connsiteY1" fmla="*/ 283464 h 283464"/>
                <a:gd name="connsiteX2" fmla="*/ 192024 w 192024"/>
                <a:gd name="connsiteY2" fmla="*/ 0 h 283464"/>
                <a:gd name="connsiteX3" fmla="*/ 192024 w 192024"/>
                <a:gd name="connsiteY3" fmla="*/ 0 h 283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024" h="283464">
                  <a:moveTo>
                    <a:pt x="0" y="0"/>
                  </a:moveTo>
                  <a:cubicBezTo>
                    <a:pt x="34290" y="141732"/>
                    <a:pt x="68580" y="283464"/>
                    <a:pt x="100584" y="283464"/>
                  </a:cubicBezTo>
                  <a:cubicBezTo>
                    <a:pt x="132588" y="283464"/>
                    <a:pt x="192024" y="0"/>
                    <a:pt x="192024" y="0"/>
                  </a:cubicBezTo>
                  <a:lnTo>
                    <a:pt x="192024" y="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214" name="Figura a mano libera 119"/>
            <p:cNvSpPr/>
            <p:nvPr>
              <p:custDataLst>
                <p:tags r:id="rId25"/>
              </p:custDataLst>
            </p:nvPr>
          </p:nvSpPr>
          <p:spPr bwMode="auto">
            <a:xfrm flipV="1">
              <a:off x="1382729" y="3795040"/>
              <a:ext cx="192167" cy="284288"/>
            </a:xfrm>
            <a:custGeom>
              <a:avLst/>
              <a:gdLst>
                <a:gd name="connsiteX0" fmla="*/ 0 w 192024"/>
                <a:gd name="connsiteY0" fmla="*/ 0 h 283464"/>
                <a:gd name="connsiteX1" fmla="*/ 100584 w 192024"/>
                <a:gd name="connsiteY1" fmla="*/ 283464 h 283464"/>
                <a:gd name="connsiteX2" fmla="*/ 192024 w 192024"/>
                <a:gd name="connsiteY2" fmla="*/ 0 h 283464"/>
                <a:gd name="connsiteX3" fmla="*/ 192024 w 192024"/>
                <a:gd name="connsiteY3" fmla="*/ 0 h 283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024" h="283464">
                  <a:moveTo>
                    <a:pt x="0" y="0"/>
                  </a:moveTo>
                  <a:cubicBezTo>
                    <a:pt x="34290" y="141732"/>
                    <a:pt x="68580" y="283464"/>
                    <a:pt x="100584" y="283464"/>
                  </a:cubicBezTo>
                  <a:cubicBezTo>
                    <a:pt x="132588" y="283464"/>
                    <a:pt x="192024" y="0"/>
                    <a:pt x="192024" y="0"/>
                  </a:cubicBezTo>
                  <a:lnTo>
                    <a:pt x="192024" y="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215" name="Figura a mano libera 119"/>
            <p:cNvSpPr/>
            <p:nvPr>
              <p:custDataLst>
                <p:tags r:id="rId26"/>
              </p:custDataLst>
            </p:nvPr>
          </p:nvSpPr>
          <p:spPr bwMode="auto">
            <a:xfrm flipV="1">
              <a:off x="1770877" y="3810972"/>
              <a:ext cx="192168" cy="284288"/>
            </a:xfrm>
            <a:custGeom>
              <a:avLst/>
              <a:gdLst>
                <a:gd name="connsiteX0" fmla="*/ 0 w 192024"/>
                <a:gd name="connsiteY0" fmla="*/ 0 h 283464"/>
                <a:gd name="connsiteX1" fmla="*/ 100584 w 192024"/>
                <a:gd name="connsiteY1" fmla="*/ 283464 h 283464"/>
                <a:gd name="connsiteX2" fmla="*/ 192024 w 192024"/>
                <a:gd name="connsiteY2" fmla="*/ 0 h 283464"/>
                <a:gd name="connsiteX3" fmla="*/ 192024 w 192024"/>
                <a:gd name="connsiteY3" fmla="*/ 0 h 283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024" h="283464">
                  <a:moveTo>
                    <a:pt x="0" y="0"/>
                  </a:moveTo>
                  <a:cubicBezTo>
                    <a:pt x="34290" y="141732"/>
                    <a:pt x="68580" y="283464"/>
                    <a:pt x="100584" y="283464"/>
                  </a:cubicBezTo>
                  <a:cubicBezTo>
                    <a:pt x="132588" y="283464"/>
                    <a:pt x="192024" y="0"/>
                    <a:pt x="192024" y="0"/>
                  </a:cubicBezTo>
                  <a:lnTo>
                    <a:pt x="192024" y="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216" name="Figura a mano libera 119"/>
            <p:cNvSpPr/>
            <p:nvPr>
              <p:custDataLst>
                <p:tags r:id="rId27"/>
              </p:custDataLst>
            </p:nvPr>
          </p:nvSpPr>
          <p:spPr bwMode="auto">
            <a:xfrm flipV="1">
              <a:off x="2151156" y="3795123"/>
              <a:ext cx="192167" cy="284289"/>
            </a:xfrm>
            <a:custGeom>
              <a:avLst/>
              <a:gdLst>
                <a:gd name="connsiteX0" fmla="*/ 0 w 192024"/>
                <a:gd name="connsiteY0" fmla="*/ 0 h 283464"/>
                <a:gd name="connsiteX1" fmla="*/ 100584 w 192024"/>
                <a:gd name="connsiteY1" fmla="*/ 283464 h 283464"/>
                <a:gd name="connsiteX2" fmla="*/ 192024 w 192024"/>
                <a:gd name="connsiteY2" fmla="*/ 0 h 283464"/>
                <a:gd name="connsiteX3" fmla="*/ 192024 w 192024"/>
                <a:gd name="connsiteY3" fmla="*/ 0 h 283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024" h="283464">
                  <a:moveTo>
                    <a:pt x="0" y="0"/>
                  </a:moveTo>
                  <a:cubicBezTo>
                    <a:pt x="34290" y="141732"/>
                    <a:pt x="68580" y="283464"/>
                    <a:pt x="100584" y="283464"/>
                  </a:cubicBezTo>
                  <a:cubicBezTo>
                    <a:pt x="132588" y="283464"/>
                    <a:pt x="192024" y="0"/>
                    <a:pt x="192024" y="0"/>
                  </a:cubicBezTo>
                  <a:lnTo>
                    <a:pt x="192024" y="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217" name="Figura a mano libera 118"/>
            <p:cNvSpPr/>
            <p:nvPr>
              <p:custDataLst>
                <p:tags r:id="rId28"/>
              </p:custDataLst>
            </p:nvPr>
          </p:nvSpPr>
          <p:spPr bwMode="auto">
            <a:xfrm>
              <a:off x="1963483" y="4079149"/>
              <a:ext cx="192168" cy="284288"/>
            </a:xfrm>
            <a:custGeom>
              <a:avLst/>
              <a:gdLst>
                <a:gd name="connsiteX0" fmla="*/ 0 w 192024"/>
                <a:gd name="connsiteY0" fmla="*/ 0 h 283464"/>
                <a:gd name="connsiteX1" fmla="*/ 100584 w 192024"/>
                <a:gd name="connsiteY1" fmla="*/ 283464 h 283464"/>
                <a:gd name="connsiteX2" fmla="*/ 192024 w 192024"/>
                <a:gd name="connsiteY2" fmla="*/ 0 h 283464"/>
                <a:gd name="connsiteX3" fmla="*/ 192024 w 192024"/>
                <a:gd name="connsiteY3" fmla="*/ 0 h 283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024" h="283464">
                  <a:moveTo>
                    <a:pt x="0" y="0"/>
                  </a:moveTo>
                  <a:cubicBezTo>
                    <a:pt x="34290" y="141732"/>
                    <a:pt x="68580" y="283464"/>
                    <a:pt x="100584" y="283464"/>
                  </a:cubicBezTo>
                  <a:cubicBezTo>
                    <a:pt x="132588" y="283464"/>
                    <a:pt x="192024" y="0"/>
                    <a:pt x="192024" y="0"/>
                  </a:cubicBezTo>
                  <a:lnTo>
                    <a:pt x="192024" y="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218" name="Figura a mano libera 118"/>
            <p:cNvSpPr/>
            <p:nvPr>
              <p:custDataLst>
                <p:tags r:id="rId29"/>
              </p:custDataLst>
            </p:nvPr>
          </p:nvSpPr>
          <p:spPr bwMode="auto">
            <a:xfrm>
              <a:off x="2347820" y="4078406"/>
              <a:ext cx="192167" cy="284288"/>
            </a:xfrm>
            <a:custGeom>
              <a:avLst/>
              <a:gdLst>
                <a:gd name="connsiteX0" fmla="*/ 0 w 192024"/>
                <a:gd name="connsiteY0" fmla="*/ 0 h 283464"/>
                <a:gd name="connsiteX1" fmla="*/ 100584 w 192024"/>
                <a:gd name="connsiteY1" fmla="*/ 283464 h 283464"/>
                <a:gd name="connsiteX2" fmla="*/ 192024 w 192024"/>
                <a:gd name="connsiteY2" fmla="*/ 0 h 283464"/>
                <a:gd name="connsiteX3" fmla="*/ 192024 w 192024"/>
                <a:gd name="connsiteY3" fmla="*/ 0 h 283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024" h="283464">
                  <a:moveTo>
                    <a:pt x="0" y="0"/>
                  </a:moveTo>
                  <a:cubicBezTo>
                    <a:pt x="34290" y="141732"/>
                    <a:pt x="68580" y="283464"/>
                    <a:pt x="100584" y="283464"/>
                  </a:cubicBezTo>
                  <a:cubicBezTo>
                    <a:pt x="132588" y="283464"/>
                    <a:pt x="192024" y="0"/>
                    <a:pt x="192024" y="0"/>
                  </a:cubicBezTo>
                  <a:lnTo>
                    <a:pt x="192024" y="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219" name="Figura a mano libera 118"/>
            <p:cNvSpPr/>
            <p:nvPr>
              <p:custDataLst>
                <p:tags r:id="rId30"/>
              </p:custDataLst>
            </p:nvPr>
          </p:nvSpPr>
          <p:spPr bwMode="auto">
            <a:xfrm>
              <a:off x="2723236" y="4073048"/>
              <a:ext cx="192168" cy="284288"/>
            </a:xfrm>
            <a:custGeom>
              <a:avLst/>
              <a:gdLst>
                <a:gd name="connsiteX0" fmla="*/ 0 w 192024"/>
                <a:gd name="connsiteY0" fmla="*/ 0 h 283464"/>
                <a:gd name="connsiteX1" fmla="*/ 100584 w 192024"/>
                <a:gd name="connsiteY1" fmla="*/ 283464 h 283464"/>
                <a:gd name="connsiteX2" fmla="*/ 192024 w 192024"/>
                <a:gd name="connsiteY2" fmla="*/ 0 h 283464"/>
                <a:gd name="connsiteX3" fmla="*/ 192024 w 192024"/>
                <a:gd name="connsiteY3" fmla="*/ 0 h 283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024" h="283464">
                  <a:moveTo>
                    <a:pt x="0" y="0"/>
                  </a:moveTo>
                  <a:cubicBezTo>
                    <a:pt x="34290" y="141732"/>
                    <a:pt x="68580" y="283464"/>
                    <a:pt x="100584" y="283464"/>
                  </a:cubicBezTo>
                  <a:cubicBezTo>
                    <a:pt x="132588" y="283464"/>
                    <a:pt x="192024" y="0"/>
                    <a:pt x="192024" y="0"/>
                  </a:cubicBezTo>
                  <a:lnTo>
                    <a:pt x="192024" y="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220" name="Figura a mano libera 119"/>
            <p:cNvSpPr/>
            <p:nvPr>
              <p:custDataLst>
                <p:tags r:id="rId31"/>
              </p:custDataLst>
            </p:nvPr>
          </p:nvSpPr>
          <p:spPr bwMode="auto">
            <a:xfrm flipV="1">
              <a:off x="2536323" y="3799334"/>
              <a:ext cx="192167" cy="284288"/>
            </a:xfrm>
            <a:custGeom>
              <a:avLst/>
              <a:gdLst>
                <a:gd name="connsiteX0" fmla="*/ 0 w 192024"/>
                <a:gd name="connsiteY0" fmla="*/ 0 h 283464"/>
                <a:gd name="connsiteX1" fmla="*/ 100584 w 192024"/>
                <a:gd name="connsiteY1" fmla="*/ 283464 h 283464"/>
                <a:gd name="connsiteX2" fmla="*/ 192024 w 192024"/>
                <a:gd name="connsiteY2" fmla="*/ 0 h 283464"/>
                <a:gd name="connsiteX3" fmla="*/ 192024 w 192024"/>
                <a:gd name="connsiteY3" fmla="*/ 0 h 283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024" h="283464">
                  <a:moveTo>
                    <a:pt x="0" y="0"/>
                  </a:moveTo>
                  <a:cubicBezTo>
                    <a:pt x="34290" y="141732"/>
                    <a:pt x="68580" y="283464"/>
                    <a:pt x="100584" y="283464"/>
                  </a:cubicBezTo>
                  <a:cubicBezTo>
                    <a:pt x="132588" y="283464"/>
                    <a:pt x="192024" y="0"/>
                    <a:pt x="192024" y="0"/>
                  </a:cubicBezTo>
                  <a:lnTo>
                    <a:pt x="192024" y="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</p:grpSp>
      <p:cxnSp>
        <p:nvCxnSpPr>
          <p:cNvPr id="223" name="Straight Connector 11"/>
          <p:cNvCxnSpPr>
            <a:stCxn id="215" idx="1"/>
          </p:cNvCxnSpPr>
          <p:nvPr/>
        </p:nvCxnSpPr>
        <p:spPr>
          <a:xfrm>
            <a:off x="4073525" y="4270104"/>
            <a:ext cx="65088" cy="868362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4" name="Straight Connector 15"/>
          <p:cNvCxnSpPr>
            <a:stCxn id="214" idx="1"/>
            <a:endCxn id="203" idx="1"/>
          </p:cNvCxnSpPr>
          <p:nvPr/>
        </p:nvCxnSpPr>
        <p:spPr>
          <a:xfrm>
            <a:off x="3692525" y="4317729"/>
            <a:ext cx="71438" cy="890587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5" name="Group 238"/>
          <p:cNvGrpSpPr>
            <a:grpSpLocks/>
          </p:cNvGrpSpPr>
          <p:nvPr/>
        </p:nvGrpSpPr>
        <p:grpSpPr bwMode="auto">
          <a:xfrm rot="-1001060">
            <a:off x="3222625" y="4105004"/>
            <a:ext cx="1916113" cy="574675"/>
            <a:chOff x="1005682" y="3794125"/>
            <a:chExt cx="1915319" cy="574930"/>
          </a:xfrm>
        </p:grpSpPr>
        <p:grpSp>
          <p:nvGrpSpPr>
            <p:cNvPr id="226" name="Group 239"/>
            <p:cNvGrpSpPr>
              <a:grpSpLocks/>
            </p:cNvGrpSpPr>
            <p:nvPr/>
          </p:nvGrpSpPr>
          <p:grpSpPr bwMode="auto">
            <a:xfrm>
              <a:off x="1005682" y="3794125"/>
              <a:ext cx="383381" cy="569913"/>
              <a:chOff x="1005682" y="3794125"/>
              <a:chExt cx="383381" cy="569913"/>
            </a:xfrm>
          </p:grpSpPr>
          <p:sp>
            <p:nvSpPr>
              <p:cNvPr id="235" name="Figura a mano libera 118"/>
              <p:cNvSpPr/>
              <p:nvPr>
                <p:custDataLst>
                  <p:tags r:id="rId22"/>
                </p:custDataLst>
              </p:nvPr>
            </p:nvSpPr>
            <p:spPr bwMode="auto">
              <a:xfrm>
                <a:off x="1197891" y="4072955"/>
                <a:ext cx="193595" cy="284289"/>
              </a:xfrm>
              <a:custGeom>
                <a:avLst/>
                <a:gdLst>
                  <a:gd name="connsiteX0" fmla="*/ 0 w 192024"/>
                  <a:gd name="connsiteY0" fmla="*/ 0 h 283464"/>
                  <a:gd name="connsiteX1" fmla="*/ 100584 w 192024"/>
                  <a:gd name="connsiteY1" fmla="*/ 283464 h 283464"/>
                  <a:gd name="connsiteX2" fmla="*/ 192024 w 192024"/>
                  <a:gd name="connsiteY2" fmla="*/ 0 h 283464"/>
                  <a:gd name="connsiteX3" fmla="*/ 192024 w 192024"/>
                  <a:gd name="connsiteY3" fmla="*/ 0 h 283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2024" h="283464">
                    <a:moveTo>
                      <a:pt x="0" y="0"/>
                    </a:moveTo>
                    <a:cubicBezTo>
                      <a:pt x="34290" y="141732"/>
                      <a:pt x="68580" y="283464"/>
                      <a:pt x="100584" y="283464"/>
                    </a:cubicBezTo>
                    <a:cubicBezTo>
                      <a:pt x="132588" y="283464"/>
                      <a:pt x="192024" y="0"/>
                      <a:pt x="192024" y="0"/>
                    </a:cubicBezTo>
                    <a:lnTo>
                      <a:pt x="192024" y="0"/>
                    </a:lnTo>
                  </a:path>
                </a:pathLst>
              </a:custGeom>
              <a:ln w="28575">
                <a:solidFill>
                  <a:srgbClr val="0099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1">
                  <a:solidFill>
                    <a:srgbClr val="009900"/>
                  </a:solidFill>
                </a:endParaRPr>
              </a:p>
            </p:txBody>
          </p:sp>
          <p:sp>
            <p:nvSpPr>
              <p:cNvPr id="236" name="Figura a mano libera 119"/>
              <p:cNvSpPr/>
              <p:nvPr>
                <p:custDataLst>
                  <p:tags r:id="rId23"/>
                </p:custDataLst>
              </p:nvPr>
            </p:nvSpPr>
            <p:spPr bwMode="auto">
              <a:xfrm flipV="1">
                <a:off x="1004972" y="3787700"/>
                <a:ext cx="192007" cy="284288"/>
              </a:xfrm>
              <a:custGeom>
                <a:avLst/>
                <a:gdLst>
                  <a:gd name="connsiteX0" fmla="*/ 0 w 192024"/>
                  <a:gd name="connsiteY0" fmla="*/ 0 h 283464"/>
                  <a:gd name="connsiteX1" fmla="*/ 100584 w 192024"/>
                  <a:gd name="connsiteY1" fmla="*/ 283464 h 283464"/>
                  <a:gd name="connsiteX2" fmla="*/ 192024 w 192024"/>
                  <a:gd name="connsiteY2" fmla="*/ 0 h 283464"/>
                  <a:gd name="connsiteX3" fmla="*/ 192024 w 192024"/>
                  <a:gd name="connsiteY3" fmla="*/ 0 h 283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2024" h="283464">
                    <a:moveTo>
                      <a:pt x="0" y="0"/>
                    </a:moveTo>
                    <a:cubicBezTo>
                      <a:pt x="34290" y="141732"/>
                      <a:pt x="68580" y="283464"/>
                      <a:pt x="100584" y="283464"/>
                    </a:cubicBezTo>
                    <a:cubicBezTo>
                      <a:pt x="132588" y="283464"/>
                      <a:pt x="192024" y="0"/>
                      <a:pt x="192024" y="0"/>
                    </a:cubicBezTo>
                    <a:lnTo>
                      <a:pt x="192024" y="0"/>
                    </a:lnTo>
                  </a:path>
                </a:pathLst>
              </a:custGeom>
              <a:ln w="28575">
                <a:solidFill>
                  <a:srgbClr val="0099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1">
                  <a:solidFill>
                    <a:srgbClr val="009900"/>
                  </a:solidFill>
                </a:endParaRPr>
              </a:p>
            </p:txBody>
          </p:sp>
        </p:grpSp>
        <p:sp>
          <p:nvSpPr>
            <p:cNvPr id="227" name="Figura a mano libera 118"/>
            <p:cNvSpPr/>
            <p:nvPr>
              <p:custDataLst>
                <p:tags r:id="rId14"/>
              </p:custDataLst>
            </p:nvPr>
          </p:nvSpPr>
          <p:spPr bwMode="auto">
            <a:xfrm>
              <a:off x="1578209" y="4080690"/>
              <a:ext cx="192008" cy="284289"/>
            </a:xfrm>
            <a:custGeom>
              <a:avLst/>
              <a:gdLst>
                <a:gd name="connsiteX0" fmla="*/ 0 w 192024"/>
                <a:gd name="connsiteY0" fmla="*/ 0 h 283464"/>
                <a:gd name="connsiteX1" fmla="*/ 100584 w 192024"/>
                <a:gd name="connsiteY1" fmla="*/ 283464 h 283464"/>
                <a:gd name="connsiteX2" fmla="*/ 192024 w 192024"/>
                <a:gd name="connsiteY2" fmla="*/ 0 h 283464"/>
                <a:gd name="connsiteX3" fmla="*/ 192024 w 192024"/>
                <a:gd name="connsiteY3" fmla="*/ 0 h 283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024" h="283464">
                  <a:moveTo>
                    <a:pt x="0" y="0"/>
                  </a:moveTo>
                  <a:cubicBezTo>
                    <a:pt x="34290" y="141732"/>
                    <a:pt x="68580" y="283464"/>
                    <a:pt x="100584" y="283464"/>
                  </a:cubicBezTo>
                  <a:cubicBezTo>
                    <a:pt x="132588" y="283464"/>
                    <a:pt x="192024" y="0"/>
                    <a:pt x="192024" y="0"/>
                  </a:cubicBezTo>
                  <a:lnTo>
                    <a:pt x="192024" y="0"/>
                  </a:lnTo>
                </a:path>
              </a:pathLst>
            </a:custGeom>
            <a:ln w="28575">
              <a:solidFill>
                <a:srgbClr val="00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b="1">
                <a:solidFill>
                  <a:srgbClr val="009900"/>
                </a:solidFill>
              </a:endParaRPr>
            </a:p>
          </p:txBody>
        </p:sp>
        <p:sp>
          <p:nvSpPr>
            <p:cNvPr id="228" name="Figura a mano libera 119"/>
            <p:cNvSpPr/>
            <p:nvPr>
              <p:custDataLst>
                <p:tags r:id="rId15"/>
              </p:custDataLst>
            </p:nvPr>
          </p:nvSpPr>
          <p:spPr bwMode="auto">
            <a:xfrm flipV="1">
              <a:off x="1387842" y="3798096"/>
              <a:ext cx="192008" cy="284289"/>
            </a:xfrm>
            <a:custGeom>
              <a:avLst/>
              <a:gdLst>
                <a:gd name="connsiteX0" fmla="*/ 0 w 192024"/>
                <a:gd name="connsiteY0" fmla="*/ 0 h 283464"/>
                <a:gd name="connsiteX1" fmla="*/ 100584 w 192024"/>
                <a:gd name="connsiteY1" fmla="*/ 283464 h 283464"/>
                <a:gd name="connsiteX2" fmla="*/ 192024 w 192024"/>
                <a:gd name="connsiteY2" fmla="*/ 0 h 283464"/>
                <a:gd name="connsiteX3" fmla="*/ 192024 w 192024"/>
                <a:gd name="connsiteY3" fmla="*/ 0 h 283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024" h="283464">
                  <a:moveTo>
                    <a:pt x="0" y="0"/>
                  </a:moveTo>
                  <a:cubicBezTo>
                    <a:pt x="34290" y="141732"/>
                    <a:pt x="68580" y="283464"/>
                    <a:pt x="100584" y="283464"/>
                  </a:cubicBezTo>
                  <a:cubicBezTo>
                    <a:pt x="132588" y="283464"/>
                    <a:pt x="192024" y="0"/>
                    <a:pt x="192024" y="0"/>
                  </a:cubicBezTo>
                  <a:lnTo>
                    <a:pt x="192024" y="0"/>
                  </a:lnTo>
                </a:path>
              </a:pathLst>
            </a:custGeom>
            <a:ln w="28575">
              <a:solidFill>
                <a:srgbClr val="00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b="1">
                <a:solidFill>
                  <a:srgbClr val="009900"/>
                </a:solidFill>
              </a:endParaRPr>
            </a:p>
          </p:txBody>
        </p:sp>
        <p:sp>
          <p:nvSpPr>
            <p:cNvPr id="229" name="Figura a mano libera 119"/>
            <p:cNvSpPr/>
            <p:nvPr>
              <p:custDataLst>
                <p:tags r:id="rId16"/>
              </p:custDataLst>
            </p:nvPr>
          </p:nvSpPr>
          <p:spPr bwMode="auto">
            <a:xfrm flipV="1">
              <a:off x="1769648" y="3806516"/>
              <a:ext cx="192008" cy="284289"/>
            </a:xfrm>
            <a:custGeom>
              <a:avLst/>
              <a:gdLst>
                <a:gd name="connsiteX0" fmla="*/ 0 w 192024"/>
                <a:gd name="connsiteY0" fmla="*/ 0 h 283464"/>
                <a:gd name="connsiteX1" fmla="*/ 100584 w 192024"/>
                <a:gd name="connsiteY1" fmla="*/ 283464 h 283464"/>
                <a:gd name="connsiteX2" fmla="*/ 192024 w 192024"/>
                <a:gd name="connsiteY2" fmla="*/ 0 h 283464"/>
                <a:gd name="connsiteX3" fmla="*/ 192024 w 192024"/>
                <a:gd name="connsiteY3" fmla="*/ 0 h 283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024" h="283464">
                  <a:moveTo>
                    <a:pt x="0" y="0"/>
                  </a:moveTo>
                  <a:cubicBezTo>
                    <a:pt x="34290" y="141732"/>
                    <a:pt x="68580" y="283464"/>
                    <a:pt x="100584" y="283464"/>
                  </a:cubicBezTo>
                  <a:cubicBezTo>
                    <a:pt x="132588" y="283464"/>
                    <a:pt x="192024" y="0"/>
                    <a:pt x="192024" y="0"/>
                  </a:cubicBezTo>
                  <a:lnTo>
                    <a:pt x="192024" y="0"/>
                  </a:lnTo>
                </a:path>
              </a:pathLst>
            </a:custGeom>
            <a:ln w="28575">
              <a:solidFill>
                <a:srgbClr val="00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b="1">
                <a:solidFill>
                  <a:srgbClr val="009900"/>
                </a:solidFill>
              </a:endParaRPr>
            </a:p>
          </p:txBody>
        </p:sp>
        <p:sp>
          <p:nvSpPr>
            <p:cNvPr id="230" name="Figura a mano libera 119"/>
            <p:cNvSpPr/>
            <p:nvPr>
              <p:custDataLst>
                <p:tags r:id="rId17"/>
              </p:custDataLst>
            </p:nvPr>
          </p:nvSpPr>
          <p:spPr bwMode="auto">
            <a:xfrm flipV="1">
              <a:off x="2154792" y="3792724"/>
              <a:ext cx="192008" cy="284289"/>
            </a:xfrm>
            <a:custGeom>
              <a:avLst/>
              <a:gdLst>
                <a:gd name="connsiteX0" fmla="*/ 0 w 192024"/>
                <a:gd name="connsiteY0" fmla="*/ 0 h 283464"/>
                <a:gd name="connsiteX1" fmla="*/ 100584 w 192024"/>
                <a:gd name="connsiteY1" fmla="*/ 283464 h 283464"/>
                <a:gd name="connsiteX2" fmla="*/ 192024 w 192024"/>
                <a:gd name="connsiteY2" fmla="*/ 0 h 283464"/>
                <a:gd name="connsiteX3" fmla="*/ 192024 w 192024"/>
                <a:gd name="connsiteY3" fmla="*/ 0 h 283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024" h="283464">
                  <a:moveTo>
                    <a:pt x="0" y="0"/>
                  </a:moveTo>
                  <a:cubicBezTo>
                    <a:pt x="34290" y="141732"/>
                    <a:pt x="68580" y="283464"/>
                    <a:pt x="100584" y="283464"/>
                  </a:cubicBezTo>
                  <a:cubicBezTo>
                    <a:pt x="132588" y="283464"/>
                    <a:pt x="192024" y="0"/>
                    <a:pt x="192024" y="0"/>
                  </a:cubicBezTo>
                  <a:lnTo>
                    <a:pt x="192024" y="0"/>
                  </a:lnTo>
                </a:path>
              </a:pathLst>
            </a:custGeom>
            <a:ln w="28575">
              <a:solidFill>
                <a:srgbClr val="00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b="1">
                <a:solidFill>
                  <a:srgbClr val="009900"/>
                </a:solidFill>
              </a:endParaRPr>
            </a:p>
          </p:txBody>
        </p:sp>
        <p:sp>
          <p:nvSpPr>
            <p:cNvPr id="231" name="Figura a mano libera 118"/>
            <p:cNvSpPr/>
            <p:nvPr>
              <p:custDataLst>
                <p:tags r:id="rId18"/>
              </p:custDataLst>
            </p:nvPr>
          </p:nvSpPr>
          <p:spPr bwMode="auto">
            <a:xfrm>
              <a:off x="1962749" y="4079981"/>
              <a:ext cx="192008" cy="284289"/>
            </a:xfrm>
            <a:custGeom>
              <a:avLst/>
              <a:gdLst>
                <a:gd name="connsiteX0" fmla="*/ 0 w 192024"/>
                <a:gd name="connsiteY0" fmla="*/ 0 h 283464"/>
                <a:gd name="connsiteX1" fmla="*/ 100584 w 192024"/>
                <a:gd name="connsiteY1" fmla="*/ 283464 h 283464"/>
                <a:gd name="connsiteX2" fmla="*/ 192024 w 192024"/>
                <a:gd name="connsiteY2" fmla="*/ 0 h 283464"/>
                <a:gd name="connsiteX3" fmla="*/ 192024 w 192024"/>
                <a:gd name="connsiteY3" fmla="*/ 0 h 283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024" h="283464">
                  <a:moveTo>
                    <a:pt x="0" y="0"/>
                  </a:moveTo>
                  <a:cubicBezTo>
                    <a:pt x="34290" y="141732"/>
                    <a:pt x="68580" y="283464"/>
                    <a:pt x="100584" y="283464"/>
                  </a:cubicBezTo>
                  <a:cubicBezTo>
                    <a:pt x="132588" y="283464"/>
                    <a:pt x="192024" y="0"/>
                    <a:pt x="192024" y="0"/>
                  </a:cubicBezTo>
                  <a:lnTo>
                    <a:pt x="192024" y="0"/>
                  </a:lnTo>
                </a:path>
              </a:pathLst>
            </a:custGeom>
            <a:ln w="28575">
              <a:solidFill>
                <a:srgbClr val="00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b="1">
                <a:solidFill>
                  <a:srgbClr val="009900"/>
                </a:solidFill>
              </a:endParaRPr>
            </a:p>
          </p:txBody>
        </p:sp>
        <p:sp>
          <p:nvSpPr>
            <p:cNvPr id="232" name="Figura a mano libera 118"/>
            <p:cNvSpPr/>
            <p:nvPr>
              <p:custDataLst>
                <p:tags r:id="rId19"/>
              </p:custDataLst>
            </p:nvPr>
          </p:nvSpPr>
          <p:spPr bwMode="auto">
            <a:xfrm>
              <a:off x="2345888" y="4084065"/>
              <a:ext cx="193595" cy="284288"/>
            </a:xfrm>
            <a:custGeom>
              <a:avLst/>
              <a:gdLst>
                <a:gd name="connsiteX0" fmla="*/ 0 w 192024"/>
                <a:gd name="connsiteY0" fmla="*/ 0 h 283464"/>
                <a:gd name="connsiteX1" fmla="*/ 100584 w 192024"/>
                <a:gd name="connsiteY1" fmla="*/ 283464 h 283464"/>
                <a:gd name="connsiteX2" fmla="*/ 192024 w 192024"/>
                <a:gd name="connsiteY2" fmla="*/ 0 h 283464"/>
                <a:gd name="connsiteX3" fmla="*/ 192024 w 192024"/>
                <a:gd name="connsiteY3" fmla="*/ 0 h 283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024" h="283464">
                  <a:moveTo>
                    <a:pt x="0" y="0"/>
                  </a:moveTo>
                  <a:cubicBezTo>
                    <a:pt x="34290" y="141732"/>
                    <a:pt x="68580" y="283464"/>
                    <a:pt x="100584" y="283464"/>
                  </a:cubicBezTo>
                  <a:cubicBezTo>
                    <a:pt x="132588" y="283464"/>
                    <a:pt x="192024" y="0"/>
                    <a:pt x="192024" y="0"/>
                  </a:cubicBezTo>
                  <a:lnTo>
                    <a:pt x="192024" y="0"/>
                  </a:lnTo>
                </a:path>
              </a:pathLst>
            </a:custGeom>
            <a:ln w="28575">
              <a:solidFill>
                <a:srgbClr val="00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b="1">
                <a:solidFill>
                  <a:srgbClr val="009900"/>
                </a:solidFill>
              </a:endParaRPr>
            </a:p>
          </p:txBody>
        </p:sp>
        <p:sp>
          <p:nvSpPr>
            <p:cNvPr id="233" name="Figura a mano libera 118"/>
            <p:cNvSpPr/>
            <p:nvPr>
              <p:custDataLst>
                <p:tags r:id="rId20"/>
              </p:custDataLst>
            </p:nvPr>
          </p:nvSpPr>
          <p:spPr bwMode="auto">
            <a:xfrm>
              <a:off x="2729243" y="4076131"/>
              <a:ext cx="192008" cy="284288"/>
            </a:xfrm>
            <a:custGeom>
              <a:avLst/>
              <a:gdLst>
                <a:gd name="connsiteX0" fmla="*/ 0 w 192024"/>
                <a:gd name="connsiteY0" fmla="*/ 0 h 283464"/>
                <a:gd name="connsiteX1" fmla="*/ 100584 w 192024"/>
                <a:gd name="connsiteY1" fmla="*/ 283464 h 283464"/>
                <a:gd name="connsiteX2" fmla="*/ 192024 w 192024"/>
                <a:gd name="connsiteY2" fmla="*/ 0 h 283464"/>
                <a:gd name="connsiteX3" fmla="*/ 192024 w 192024"/>
                <a:gd name="connsiteY3" fmla="*/ 0 h 283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024" h="283464">
                  <a:moveTo>
                    <a:pt x="0" y="0"/>
                  </a:moveTo>
                  <a:cubicBezTo>
                    <a:pt x="34290" y="141732"/>
                    <a:pt x="68580" y="283464"/>
                    <a:pt x="100584" y="283464"/>
                  </a:cubicBezTo>
                  <a:cubicBezTo>
                    <a:pt x="132588" y="283464"/>
                    <a:pt x="192024" y="0"/>
                    <a:pt x="192024" y="0"/>
                  </a:cubicBezTo>
                  <a:lnTo>
                    <a:pt x="192024" y="0"/>
                  </a:lnTo>
                </a:path>
              </a:pathLst>
            </a:custGeom>
            <a:ln w="28575">
              <a:solidFill>
                <a:srgbClr val="00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b="1">
                <a:solidFill>
                  <a:srgbClr val="009900"/>
                </a:solidFill>
              </a:endParaRPr>
            </a:p>
          </p:txBody>
        </p:sp>
        <p:sp>
          <p:nvSpPr>
            <p:cNvPr id="234" name="Figura a mano libera 119"/>
            <p:cNvSpPr/>
            <p:nvPr>
              <p:custDataLst>
                <p:tags r:id="rId21"/>
              </p:custDataLst>
            </p:nvPr>
          </p:nvSpPr>
          <p:spPr bwMode="auto">
            <a:xfrm flipV="1">
              <a:off x="2535534" y="3799167"/>
              <a:ext cx="192007" cy="284288"/>
            </a:xfrm>
            <a:custGeom>
              <a:avLst/>
              <a:gdLst>
                <a:gd name="connsiteX0" fmla="*/ 0 w 192024"/>
                <a:gd name="connsiteY0" fmla="*/ 0 h 283464"/>
                <a:gd name="connsiteX1" fmla="*/ 100584 w 192024"/>
                <a:gd name="connsiteY1" fmla="*/ 283464 h 283464"/>
                <a:gd name="connsiteX2" fmla="*/ 192024 w 192024"/>
                <a:gd name="connsiteY2" fmla="*/ 0 h 283464"/>
                <a:gd name="connsiteX3" fmla="*/ 192024 w 192024"/>
                <a:gd name="connsiteY3" fmla="*/ 0 h 283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024" h="283464">
                  <a:moveTo>
                    <a:pt x="0" y="0"/>
                  </a:moveTo>
                  <a:cubicBezTo>
                    <a:pt x="34290" y="141732"/>
                    <a:pt x="68580" y="283464"/>
                    <a:pt x="100584" y="283464"/>
                  </a:cubicBezTo>
                  <a:cubicBezTo>
                    <a:pt x="132588" y="283464"/>
                    <a:pt x="192024" y="0"/>
                    <a:pt x="192024" y="0"/>
                  </a:cubicBezTo>
                  <a:lnTo>
                    <a:pt x="192024" y="0"/>
                  </a:lnTo>
                </a:path>
              </a:pathLst>
            </a:custGeom>
            <a:ln w="28575">
              <a:solidFill>
                <a:srgbClr val="00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b="1">
                <a:solidFill>
                  <a:srgbClr val="009900"/>
                </a:solidFill>
              </a:endParaRPr>
            </a:p>
          </p:txBody>
        </p:sp>
      </p:grpSp>
      <p:cxnSp>
        <p:nvCxnSpPr>
          <p:cNvPr id="237" name="Straight Connector 23"/>
          <p:cNvCxnSpPr/>
          <p:nvPr/>
        </p:nvCxnSpPr>
        <p:spPr>
          <a:xfrm>
            <a:off x="3644900" y="4257404"/>
            <a:ext cx="406400" cy="1350962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8" name="Straight Connector 250"/>
          <p:cNvCxnSpPr>
            <a:stCxn id="229" idx="1"/>
            <a:endCxn id="194" idx="1"/>
          </p:cNvCxnSpPr>
          <p:nvPr/>
        </p:nvCxnSpPr>
        <p:spPr>
          <a:xfrm>
            <a:off x="4014788" y="4158979"/>
            <a:ext cx="403225" cy="1311275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9" name="Connettore 1 238"/>
          <p:cNvCxnSpPr/>
          <p:nvPr/>
        </p:nvCxnSpPr>
        <p:spPr>
          <a:xfrm rot="5400000" flipH="1" flipV="1">
            <a:off x="1419226" y="4003403"/>
            <a:ext cx="3708400" cy="1260475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0" name="TextBox 59398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032599" y="2952111"/>
            <a:ext cx="274338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Filare atomico con periodicità </a:t>
            </a:r>
            <a:r>
              <a:rPr lang="it-IT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41" name="TextBox 26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-106710" y="4891094"/>
            <a:ext cx="22304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Raggi X incidenti</a:t>
            </a:r>
          </a:p>
        </p:txBody>
      </p:sp>
      <p:sp>
        <p:nvSpPr>
          <p:cNvPr id="242" name="Freccia a destra 139"/>
          <p:cNvSpPr/>
          <p:nvPr>
            <p:custDataLst>
              <p:tags r:id="rId8"/>
            </p:custDataLst>
          </p:nvPr>
        </p:nvSpPr>
        <p:spPr>
          <a:xfrm>
            <a:off x="1963738" y="5001941"/>
            <a:ext cx="357187" cy="142875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srgbClr val="663300"/>
              </a:solidFill>
            </a:endParaRPr>
          </a:p>
        </p:txBody>
      </p:sp>
      <p:grpSp>
        <p:nvGrpSpPr>
          <p:cNvPr id="243" name="Gruppo 213"/>
          <p:cNvGrpSpPr>
            <a:grpSpLocks/>
          </p:cNvGrpSpPr>
          <p:nvPr/>
        </p:nvGrpSpPr>
        <p:grpSpPr bwMode="auto">
          <a:xfrm>
            <a:off x="2511425" y="2709591"/>
            <a:ext cx="1481138" cy="3921125"/>
            <a:chOff x="3278168" y="1079999"/>
            <a:chExt cx="1480087" cy="3920631"/>
          </a:xfrm>
          <a:solidFill>
            <a:srgbClr val="FFFF0D"/>
          </a:solidFill>
        </p:grpSpPr>
        <p:sp>
          <p:nvSpPr>
            <p:cNvPr id="244" name="Ovale 243"/>
            <p:cNvSpPr/>
            <p:nvPr>
              <p:custDataLst>
                <p:tags r:id="rId9"/>
              </p:custDataLst>
            </p:nvPr>
          </p:nvSpPr>
          <p:spPr>
            <a:xfrm>
              <a:off x="3278168" y="4786345"/>
              <a:ext cx="214161" cy="214285"/>
            </a:xfrm>
            <a:prstGeom prst="ellipse">
              <a:avLst/>
            </a:prstGeom>
            <a:grpFill/>
            <a:ln w="57150">
              <a:solidFill>
                <a:srgbClr val="9A9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245" name="Ovale 244"/>
            <p:cNvSpPr/>
            <p:nvPr>
              <p:custDataLst>
                <p:tags r:id="rId10"/>
              </p:custDataLst>
            </p:nvPr>
          </p:nvSpPr>
          <p:spPr>
            <a:xfrm>
              <a:off x="3608134" y="3857774"/>
              <a:ext cx="214161" cy="214286"/>
            </a:xfrm>
            <a:prstGeom prst="ellipse">
              <a:avLst/>
            </a:prstGeom>
            <a:grpFill/>
            <a:ln w="57150">
              <a:solidFill>
                <a:srgbClr val="9A9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246" name="Ovale 245"/>
            <p:cNvSpPr/>
            <p:nvPr>
              <p:custDataLst>
                <p:tags r:id="rId11"/>
              </p:custDataLst>
            </p:nvPr>
          </p:nvSpPr>
          <p:spPr>
            <a:xfrm>
              <a:off x="4544094" y="1079999"/>
              <a:ext cx="214161" cy="214286"/>
            </a:xfrm>
            <a:prstGeom prst="ellipse">
              <a:avLst/>
            </a:prstGeom>
            <a:grpFill/>
            <a:ln w="57150">
              <a:solidFill>
                <a:srgbClr val="9A9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247" name="Ovale 246"/>
            <p:cNvSpPr/>
            <p:nvPr>
              <p:custDataLst>
                <p:tags r:id="rId12"/>
              </p:custDataLst>
            </p:nvPr>
          </p:nvSpPr>
          <p:spPr>
            <a:xfrm>
              <a:off x="3914304" y="2929204"/>
              <a:ext cx="214160" cy="214285"/>
            </a:xfrm>
            <a:prstGeom prst="ellipse">
              <a:avLst/>
            </a:prstGeom>
            <a:grpFill/>
            <a:ln w="57150">
              <a:solidFill>
                <a:srgbClr val="9A9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248" name="Ovale 247"/>
            <p:cNvSpPr/>
            <p:nvPr>
              <p:custDataLst>
                <p:tags r:id="rId13"/>
              </p:custDataLst>
            </p:nvPr>
          </p:nvSpPr>
          <p:spPr>
            <a:xfrm>
              <a:off x="4234752" y="2000633"/>
              <a:ext cx="214160" cy="214286"/>
            </a:xfrm>
            <a:prstGeom prst="ellipse">
              <a:avLst/>
            </a:prstGeom>
            <a:grpFill/>
            <a:ln w="57150">
              <a:solidFill>
                <a:srgbClr val="9A9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</p:grp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2918619" y="6515630"/>
            <a:ext cx="5427662" cy="365125"/>
          </a:xfrm>
        </p:spPr>
        <p:txBody>
          <a:bodyPr/>
          <a:lstStyle/>
          <a:p>
            <a:r>
              <a:rPr lang="it-IT" dirty="0" smtClean="0"/>
              <a:t>Alternanza scuola-lavoro, 19 marzo 2019, Istituto di Cristallografia-CNR, Bari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8765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5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9" grpId="0" animBg="1"/>
      <p:bldP spid="160" grpId="0" animBg="1"/>
      <p:bldP spid="160" grpId="1" animBg="1"/>
      <p:bldP spid="161" grpId="0"/>
      <p:bldP spid="162" grpId="0"/>
      <p:bldP spid="162" grpId="1"/>
      <p:bldP spid="241" grpId="0"/>
      <p:bldP spid="24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3" descr="lecce_brag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4" t="5339" r="2466" b="3899"/>
          <a:stretch>
            <a:fillRect/>
          </a:stretch>
        </p:blipFill>
        <p:spPr bwMode="auto">
          <a:xfrm>
            <a:off x="2034419" y="1250601"/>
            <a:ext cx="5616575" cy="3671888"/>
          </a:xfrm>
          <a:prstGeom prst="rect">
            <a:avLst/>
          </a:prstGeom>
          <a:solidFill>
            <a:srgbClr val="FFFF4F"/>
          </a:solidFill>
          <a:ln>
            <a:noFill/>
          </a:ln>
          <a:extLst/>
        </p:spPr>
      </p:pic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BFE71-7623-4C60-9342-50703C54D46D}" type="slidenum">
              <a:rPr lang="en-GB" smtClean="0"/>
              <a:t>23</a:t>
            </a:fld>
            <a:endParaRPr lang="en-GB"/>
          </a:p>
        </p:txBody>
      </p:sp>
      <p:sp>
        <p:nvSpPr>
          <p:cNvPr id="4" name="CasellaDiTesto 3"/>
          <p:cNvSpPr txBox="1"/>
          <p:nvPr/>
        </p:nvSpPr>
        <p:spPr>
          <a:xfrm>
            <a:off x="126114" y="64483"/>
            <a:ext cx="119814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Il fenomeno fisico della diffrazione dei raggi X da un cristallo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2639554" y="632691"/>
            <a:ext cx="45531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dirty="0" smtClean="0">
                <a:solidFill>
                  <a:srgbClr val="FF0000"/>
                </a:solidFill>
              </a:rPr>
              <a:t>LA LEGGE DI BRAGG</a:t>
            </a:r>
            <a:endParaRPr lang="en-GB" sz="3200" dirty="0">
              <a:solidFill>
                <a:srgbClr val="FF0000"/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080951" y="5439478"/>
            <a:ext cx="5631670" cy="646331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it-IT" altLang="en-US" sz="4000" dirty="0" smtClean="0"/>
              <a:t>2 d sin </a:t>
            </a:r>
            <a:r>
              <a:rPr lang="it-IT" altLang="en-US" sz="4000" dirty="0" smtClean="0">
                <a:sym typeface="Symbol" panose="05050102010706020507" pitchFamily="18" charset="2"/>
              </a:rPr>
              <a:t></a:t>
            </a:r>
            <a:r>
              <a:rPr lang="it-IT" altLang="en-US" sz="4000" dirty="0" smtClean="0"/>
              <a:t> = n </a:t>
            </a:r>
            <a:r>
              <a:rPr lang="it-IT" altLang="en-US" sz="4000" dirty="0" smtClean="0">
                <a:sym typeface="Symbol" panose="05050102010706020507" pitchFamily="18" charset="2"/>
              </a:rPr>
              <a:t></a:t>
            </a:r>
            <a:r>
              <a:rPr lang="it-IT" altLang="en-US" sz="4000" dirty="0" smtClean="0"/>
              <a:t>         n=1,2…</a:t>
            </a:r>
            <a:endParaRPr lang="it-IT" altLang="en-US" sz="4000" dirty="0"/>
          </a:p>
        </p:txBody>
      </p:sp>
      <p:cxnSp>
        <p:nvCxnSpPr>
          <p:cNvPr id="10" name="Connettore 2 9"/>
          <p:cNvCxnSpPr/>
          <p:nvPr/>
        </p:nvCxnSpPr>
        <p:spPr>
          <a:xfrm flipH="1">
            <a:off x="2769833" y="1393794"/>
            <a:ext cx="5589732" cy="411036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2 10"/>
          <p:cNvCxnSpPr/>
          <p:nvPr/>
        </p:nvCxnSpPr>
        <p:spPr>
          <a:xfrm flipH="1">
            <a:off x="3767203" y="2787588"/>
            <a:ext cx="4619205" cy="277839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/>
          <p:cNvCxnSpPr>
            <a:endCxn id="7" idx="0"/>
          </p:cNvCxnSpPr>
          <p:nvPr/>
        </p:nvCxnSpPr>
        <p:spPr>
          <a:xfrm flipH="1">
            <a:off x="4896786" y="4394505"/>
            <a:ext cx="3477209" cy="104497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asellaDiTesto 14"/>
          <p:cNvSpPr txBox="1"/>
          <p:nvPr/>
        </p:nvSpPr>
        <p:spPr>
          <a:xfrm>
            <a:off x="8312368" y="1046682"/>
            <a:ext cx="387963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800" b="1" dirty="0" smtClean="0">
                <a:solidFill>
                  <a:srgbClr val="FF0000"/>
                </a:solidFill>
              </a:rPr>
              <a:t>d</a:t>
            </a:r>
            <a:r>
              <a:rPr lang="it-IT" sz="2800" dirty="0" smtClean="0"/>
              <a:t>: distanza tra i piani su cui giacciono gli atomi del cristallo</a:t>
            </a:r>
            <a:endParaRPr lang="en-GB" sz="2800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8359565" y="2523858"/>
            <a:ext cx="383243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800" b="1" dirty="0" smtClean="0">
                <a:solidFill>
                  <a:srgbClr val="FF0000"/>
                </a:solidFill>
                <a:sym typeface="Symbol" panose="05050102010706020507" pitchFamily="18" charset="2"/>
              </a:rPr>
              <a:t></a:t>
            </a:r>
            <a:r>
              <a:rPr lang="it-IT" sz="2800" dirty="0" smtClean="0"/>
              <a:t>: angolo tra radiazione X incidente e piani cristallini</a:t>
            </a:r>
            <a:endParaRPr lang="en-GB" sz="2800" dirty="0"/>
          </a:p>
        </p:txBody>
      </p:sp>
      <p:sp>
        <p:nvSpPr>
          <p:cNvPr id="17" name="CasellaDiTesto 16"/>
          <p:cNvSpPr txBox="1"/>
          <p:nvPr/>
        </p:nvSpPr>
        <p:spPr>
          <a:xfrm>
            <a:off x="8330044" y="4054272"/>
            <a:ext cx="37539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800" b="1" dirty="0" smtClean="0">
                <a:solidFill>
                  <a:srgbClr val="FF0000"/>
                </a:solidFill>
                <a:sym typeface="Symbol" panose="05050102010706020507" pitchFamily="18" charset="2"/>
              </a:rPr>
              <a:t></a:t>
            </a:r>
            <a:r>
              <a:rPr lang="it-IT" sz="2800" dirty="0" smtClean="0"/>
              <a:t>: lunghezza d’onda della radiazione incidente</a:t>
            </a:r>
            <a:endParaRPr lang="en-GB" sz="2800" dirty="0"/>
          </a:p>
        </p:txBody>
      </p:sp>
      <p:sp>
        <p:nvSpPr>
          <p:cNvPr id="18" name="Segnaposto piè di pagina 12"/>
          <p:cNvSpPr>
            <a:spLocks noGrp="1"/>
          </p:cNvSpPr>
          <p:nvPr>
            <p:ph type="ftr" sz="quarter" idx="11"/>
          </p:nvPr>
        </p:nvSpPr>
        <p:spPr>
          <a:xfrm>
            <a:off x="2686639" y="6552327"/>
            <a:ext cx="5834406" cy="246221"/>
          </a:xfrm>
        </p:spPr>
        <p:txBody>
          <a:bodyPr>
            <a:noAutofit/>
          </a:bodyPr>
          <a:lstStyle/>
          <a:p>
            <a:r>
              <a:rPr lang="it-IT" sz="1000" i="1" smtClean="0">
                <a:latin typeface="Arial" panose="020B0604020202020204" pitchFamily="34" charset="0"/>
                <a:cs typeface="Arial" panose="020B0604020202020204" pitchFamily="34" charset="0"/>
              </a:rPr>
              <a:t>Alternanza scuola-lavoro, 19 marzo 2019, Istituto di Cristallografia-CNR, Bari</a:t>
            </a:r>
            <a:endParaRPr lang="en-GB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3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30" y="803307"/>
            <a:ext cx="966596" cy="138230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20" name="Rectangle 3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26114" y="2323092"/>
            <a:ext cx="1508796" cy="738664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it-IT" sz="1400" i="1" dirty="0">
                <a:latin typeface="Tahoma" pitchFamily="34" charset="0"/>
                <a:cs typeface="Tahoma" pitchFamily="34" charset="0"/>
              </a:rPr>
              <a:t>William Lawrence </a:t>
            </a:r>
            <a:r>
              <a:rPr lang="it-IT" sz="1400" i="1" dirty="0" err="1">
                <a:latin typeface="Tahoma" pitchFamily="34" charset="0"/>
                <a:cs typeface="Tahoma" pitchFamily="34" charset="0"/>
              </a:rPr>
              <a:t>Bragg</a:t>
            </a:r>
            <a:endParaRPr lang="it-IT" sz="1400" i="1" dirty="0">
              <a:latin typeface="Tahoma" pitchFamily="34" charset="0"/>
              <a:cs typeface="Tahoma" pitchFamily="34" charset="0"/>
            </a:endParaRPr>
          </a:p>
          <a:p>
            <a:pPr algn="ctr"/>
            <a:r>
              <a:rPr lang="it-IT" sz="1400" i="1" dirty="0">
                <a:latin typeface="Tahoma" pitchFamily="34" charset="0"/>
                <a:cs typeface="Tahoma" pitchFamily="34" charset="0"/>
              </a:rPr>
              <a:t>(1890-1971)</a:t>
            </a:r>
          </a:p>
        </p:txBody>
      </p:sp>
    </p:spTree>
    <p:extLst>
      <p:ext uri="{BB962C8B-B14F-4D97-AF65-F5344CB8AC3E}">
        <p14:creationId xmlns:p14="http://schemas.microsoft.com/office/powerpoint/2010/main" val="2955109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5" grpId="0"/>
      <p:bldP spid="16" grpId="0"/>
      <p:bldP spid="1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0" y="673830"/>
            <a:ext cx="12131326" cy="1371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/>
            <a:r>
              <a:rPr lang="it-IT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it-IT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cristallo vi sono </a:t>
            </a:r>
            <a:r>
              <a:rPr lang="it-IT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numerose </a:t>
            </a:r>
            <a:r>
              <a:rPr lang="it-IT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famiglie di piani paralleli con distanze </a:t>
            </a:r>
            <a:r>
              <a:rPr lang="it-IT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interplanari</a:t>
            </a:r>
            <a:r>
              <a:rPr lang="it-IT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variabili in grado di dare effetti di diffrazione X secondo la legge di </a:t>
            </a:r>
            <a:r>
              <a:rPr lang="it-IT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Bragg</a:t>
            </a:r>
            <a:r>
              <a:rPr lang="it-IT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30" name="CasellaDiTesto 29"/>
          <p:cNvSpPr txBox="1"/>
          <p:nvPr/>
        </p:nvSpPr>
        <p:spPr>
          <a:xfrm>
            <a:off x="287342" y="59953"/>
            <a:ext cx="119814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Il fenomeno fisico della diffrazione dei raggi X da un cristallo</a:t>
            </a:r>
          </a:p>
        </p:txBody>
      </p:sp>
      <p:pic>
        <p:nvPicPr>
          <p:cNvPr id="183" name="Picture 60" descr="crystal planes1"/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866" b="55994"/>
          <a:stretch>
            <a:fillRect/>
          </a:stretch>
        </p:blipFill>
        <p:spPr bwMode="auto">
          <a:xfrm>
            <a:off x="467544" y="1988840"/>
            <a:ext cx="2771775" cy="235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" name="Line 61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 flipV="1">
            <a:off x="1835969" y="4941590"/>
            <a:ext cx="1296988" cy="64770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85" name="Line 62"/>
          <p:cNvSpPr>
            <a:spLocks noChangeShapeType="1"/>
          </p:cNvSpPr>
          <p:nvPr>
            <p:custDataLst>
              <p:tags r:id="rId3"/>
            </p:custDataLst>
          </p:nvPr>
        </p:nvSpPr>
        <p:spPr bwMode="auto">
          <a:xfrm flipH="1" flipV="1">
            <a:off x="1115244" y="4004965"/>
            <a:ext cx="720725" cy="1584325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86" name="Text Box 63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95762" y="5651203"/>
            <a:ext cx="378597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sz="2400" dirty="0"/>
              <a:t>Famiglie di piani paralleli</a:t>
            </a:r>
          </a:p>
        </p:txBody>
      </p:sp>
      <p:grpSp>
        <p:nvGrpSpPr>
          <p:cNvPr id="187" name="Gruppo 60"/>
          <p:cNvGrpSpPr>
            <a:grpSpLocks/>
          </p:cNvGrpSpPr>
          <p:nvPr/>
        </p:nvGrpSpPr>
        <p:grpSpPr bwMode="auto">
          <a:xfrm>
            <a:off x="3277438" y="3492203"/>
            <a:ext cx="2592388" cy="1979612"/>
            <a:chOff x="3240000" y="2484000"/>
            <a:chExt cx="2592016" cy="1980016"/>
          </a:xfrm>
          <a:solidFill>
            <a:srgbClr val="FF0000"/>
          </a:solidFill>
        </p:grpSpPr>
        <p:grpSp>
          <p:nvGrpSpPr>
            <p:cNvPr id="188" name="Gruppo 8"/>
            <p:cNvGrpSpPr>
              <a:grpSpLocks/>
            </p:cNvGrpSpPr>
            <p:nvPr/>
          </p:nvGrpSpPr>
          <p:grpSpPr bwMode="auto">
            <a:xfrm>
              <a:off x="3240000" y="2484000"/>
              <a:ext cx="2592016" cy="144491"/>
              <a:chOff x="3240000" y="2484000"/>
              <a:chExt cx="2592016" cy="144491"/>
            </a:xfrm>
            <a:grpFill/>
          </p:grpSpPr>
          <p:sp>
            <p:nvSpPr>
              <p:cNvPr id="207" name="Ovale 3"/>
              <p:cNvSpPr/>
              <p:nvPr>
                <p:custDataLst>
                  <p:tags r:id="rId21"/>
                </p:custDataLst>
              </p:nvPr>
            </p:nvSpPr>
            <p:spPr>
              <a:xfrm>
                <a:off x="3240000" y="2484000"/>
                <a:ext cx="144442" cy="144491"/>
              </a:xfrm>
              <a:prstGeom prst="ellipse">
                <a:avLst/>
              </a:prstGeom>
              <a:grpFill/>
              <a:ln>
                <a:solidFill>
                  <a:srgbClr val="FF01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208" name="Ovale 4"/>
              <p:cNvSpPr/>
              <p:nvPr>
                <p:custDataLst>
                  <p:tags r:id="rId22"/>
                </p:custDataLst>
              </p:nvPr>
            </p:nvSpPr>
            <p:spPr>
              <a:xfrm>
                <a:off x="3852687" y="2484000"/>
                <a:ext cx="142854" cy="144491"/>
              </a:xfrm>
              <a:prstGeom prst="ellipse">
                <a:avLst/>
              </a:prstGeom>
              <a:grpFill/>
              <a:ln>
                <a:solidFill>
                  <a:srgbClr val="FF01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209" name="Ovale 5"/>
              <p:cNvSpPr/>
              <p:nvPr>
                <p:custDataLst>
                  <p:tags r:id="rId23"/>
                </p:custDataLst>
              </p:nvPr>
            </p:nvSpPr>
            <p:spPr>
              <a:xfrm>
                <a:off x="4463787" y="2484000"/>
                <a:ext cx="144441" cy="144491"/>
              </a:xfrm>
              <a:prstGeom prst="ellipse">
                <a:avLst/>
              </a:prstGeom>
              <a:grpFill/>
              <a:ln>
                <a:solidFill>
                  <a:srgbClr val="FF01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210" name="Ovale 6"/>
              <p:cNvSpPr/>
              <p:nvPr>
                <p:custDataLst>
                  <p:tags r:id="rId24"/>
                </p:custDataLst>
              </p:nvPr>
            </p:nvSpPr>
            <p:spPr>
              <a:xfrm>
                <a:off x="5076474" y="2484000"/>
                <a:ext cx="142854" cy="144491"/>
              </a:xfrm>
              <a:prstGeom prst="ellipse">
                <a:avLst/>
              </a:prstGeom>
              <a:grpFill/>
              <a:ln>
                <a:solidFill>
                  <a:srgbClr val="FF01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211" name="Ovale 7"/>
              <p:cNvSpPr/>
              <p:nvPr>
                <p:custDataLst>
                  <p:tags r:id="rId25"/>
                </p:custDataLst>
              </p:nvPr>
            </p:nvSpPr>
            <p:spPr>
              <a:xfrm>
                <a:off x="5687574" y="2484000"/>
                <a:ext cx="144442" cy="144491"/>
              </a:xfrm>
              <a:prstGeom prst="ellipse">
                <a:avLst/>
              </a:prstGeom>
              <a:grpFill/>
              <a:ln>
                <a:solidFill>
                  <a:srgbClr val="FF01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</p:grpSp>
        <p:grpSp>
          <p:nvGrpSpPr>
            <p:cNvPr id="189" name="Gruppo 9"/>
            <p:cNvGrpSpPr>
              <a:grpSpLocks/>
            </p:cNvGrpSpPr>
            <p:nvPr/>
          </p:nvGrpSpPr>
          <p:grpSpPr bwMode="auto">
            <a:xfrm>
              <a:off x="3240000" y="3708212"/>
              <a:ext cx="2592016" cy="144492"/>
              <a:chOff x="3240000" y="2484212"/>
              <a:chExt cx="2592016" cy="144492"/>
            </a:xfrm>
            <a:grpFill/>
          </p:grpSpPr>
          <p:sp>
            <p:nvSpPr>
              <p:cNvPr id="202" name="Ovale 201"/>
              <p:cNvSpPr/>
              <p:nvPr>
                <p:custDataLst>
                  <p:tags r:id="rId16"/>
                </p:custDataLst>
              </p:nvPr>
            </p:nvSpPr>
            <p:spPr>
              <a:xfrm>
                <a:off x="3240000" y="2484212"/>
                <a:ext cx="144442" cy="144492"/>
              </a:xfrm>
              <a:prstGeom prst="ellipse">
                <a:avLst/>
              </a:prstGeom>
              <a:grpFill/>
              <a:ln>
                <a:solidFill>
                  <a:srgbClr val="FF01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203" name="Ovale 202"/>
              <p:cNvSpPr/>
              <p:nvPr>
                <p:custDataLst>
                  <p:tags r:id="rId17"/>
                </p:custDataLst>
              </p:nvPr>
            </p:nvSpPr>
            <p:spPr>
              <a:xfrm>
                <a:off x="3852687" y="2484212"/>
                <a:ext cx="142854" cy="144492"/>
              </a:xfrm>
              <a:prstGeom prst="ellipse">
                <a:avLst/>
              </a:prstGeom>
              <a:grpFill/>
              <a:ln>
                <a:solidFill>
                  <a:srgbClr val="FF01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204" name="Ovale 203"/>
              <p:cNvSpPr/>
              <p:nvPr>
                <p:custDataLst>
                  <p:tags r:id="rId18"/>
                </p:custDataLst>
              </p:nvPr>
            </p:nvSpPr>
            <p:spPr>
              <a:xfrm>
                <a:off x="4463787" y="2484212"/>
                <a:ext cx="144441" cy="144492"/>
              </a:xfrm>
              <a:prstGeom prst="ellipse">
                <a:avLst/>
              </a:prstGeom>
              <a:grpFill/>
              <a:ln>
                <a:solidFill>
                  <a:srgbClr val="FF01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205" name="Ovale 204"/>
              <p:cNvSpPr/>
              <p:nvPr>
                <p:custDataLst>
                  <p:tags r:id="rId19"/>
                </p:custDataLst>
              </p:nvPr>
            </p:nvSpPr>
            <p:spPr>
              <a:xfrm>
                <a:off x="5076474" y="2484212"/>
                <a:ext cx="142854" cy="144492"/>
              </a:xfrm>
              <a:prstGeom prst="ellipse">
                <a:avLst/>
              </a:prstGeom>
              <a:grpFill/>
              <a:ln>
                <a:solidFill>
                  <a:srgbClr val="FF01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206" name="Ovale 205"/>
              <p:cNvSpPr/>
              <p:nvPr>
                <p:custDataLst>
                  <p:tags r:id="rId20"/>
                </p:custDataLst>
              </p:nvPr>
            </p:nvSpPr>
            <p:spPr>
              <a:xfrm>
                <a:off x="5687574" y="2484212"/>
                <a:ext cx="144442" cy="144492"/>
              </a:xfrm>
              <a:prstGeom prst="ellipse">
                <a:avLst/>
              </a:prstGeom>
              <a:grpFill/>
              <a:ln>
                <a:solidFill>
                  <a:srgbClr val="FF01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</p:grpSp>
        <p:grpSp>
          <p:nvGrpSpPr>
            <p:cNvPr id="190" name="Gruppo 15"/>
            <p:cNvGrpSpPr>
              <a:grpSpLocks/>
            </p:cNvGrpSpPr>
            <p:nvPr/>
          </p:nvGrpSpPr>
          <p:grpSpPr bwMode="auto">
            <a:xfrm>
              <a:off x="3240000" y="4319525"/>
              <a:ext cx="2592016" cy="144491"/>
              <a:chOff x="3240000" y="2483525"/>
              <a:chExt cx="2592016" cy="144491"/>
            </a:xfrm>
            <a:grpFill/>
          </p:grpSpPr>
          <p:sp>
            <p:nvSpPr>
              <p:cNvPr id="197" name="Ovale 196"/>
              <p:cNvSpPr/>
              <p:nvPr>
                <p:custDataLst>
                  <p:tags r:id="rId11"/>
                </p:custDataLst>
              </p:nvPr>
            </p:nvSpPr>
            <p:spPr>
              <a:xfrm>
                <a:off x="3240000" y="2483525"/>
                <a:ext cx="144442" cy="144491"/>
              </a:xfrm>
              <a:prstGeom prst="ellipse">
                <a:avLst/>
              </a:prstGeom>
              <a:grpFill/>
              <a:ln>
                <a:solidFill>
                  <a:srgbClr val="FF01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198" name="Ovale 197"/>
              <p:cNvSpPr/>
              <p:nvPr>
                <p:custDataLst>
                  <p:tags r:id="rId12"/>
                </p:custDataLst>
              </p:nvPr>
            </p:nvSpPr>
            <p:spPr>
              <a:xfrm>
                <a:off x="3852687" y="2483525"/>
                <a:ext cx="142854" cy="144491"/>
              </a:xfrm>
              <a:prstGeom prst="ellipse">
                <a:avLst/>
              </a:prstGeom>
              <a:grpFill/>
              <a:ln>
                <a:solidFill>
                  <a:srgbClr val="FF01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199" name="Ovale 198"/>
              <p:cNvSpPr/>
              <p:nvPr>
                <p:custDataLst>
                  <p:tags r:id="rId13"/>
                </p:custDataLst>
              </p:nvPr>
            </p:nvSpPr>
            <p:spPr>
              <a:xfrm>
                <a:off x="4463787" y="2483525"/>
                <a:ext cx="144441" cy="144491"/>
              </a:xfrm>
              <a:prstGeom prst="ellipse">
                <a:avLst/>
              </a:prstGeom>
              <a:grpFill/>
              <a:ln>
                <a:solidFill>
                  <a:srgbClr val="FF01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200" name="Ovale 199"/>
              <p:cNvSpPr/>
              <p:nvPr>
                <p:custDataLst>
                  <p:tags r:id="rId14"/>
                </p:custDataLst>
              </p:nvPr>
            </p:nvSpPr>
            <p:spPr>
              <a:xfrm>
                <a:off x="5076474" y="2483525"/>
                <a:ext cx="142854" cy="144491"/>
              </a:xfrm>
              <a:prstGeom prst="ellipse">
                <a:avLst/>
              </a:prstGeom>
              <a:grpFill/>
              <a:ln>
                <a:solidFill>
                  <a:srgbClr val="FF01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201" name="Ovale 200"/>
              <p:cNvSpPr/>
              <p:nvPr>
                <p:custDataLst>
                  <p:tags r:id="rId15"/>
                </p:custDataLst>
              </p:nvPr>
            </p:nvSpPr>
            <p:spPr>
              <a:xfrm>
                <a:off x="5687574" y="2483525"/>
                <a:ext cx="144442" cy="144491"/>
              </a:xfrm>
              <a:prstGeom prst="ellipse">
                <a:avLst/>
              </a:prstGeom>
              <a:grpFill/>
              <a:ln>
                <a:solidFill>
                  <a:srgbClr val="FF01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</p:grpSp>
        <p:grpSp>
          <p:nvGrpSpPr>
            <p:cNvPr id="191" name="Gruppo 21"/>
            <p:cNvGrpSpPr>
              <a:grpSpLocks/>
            </p:cNvGrpSpPr>
            <p:nvPr/>
          </p:nvGrpSpPr>
          <p:grpSpPr bwMode="auto">
            <a:xfrm>
              <a:off x="3240000" y="3095312"/>
              <a:ext cx="2592016" cy="144492"/>
              <a:chOff x="3240000" y="2483312"/>
              <a:chExt cx="2592016" cy="144492"/>
            </a:xfrm>
            <a:grpFill/>
          </p:grpSpPr>
          <p:sp>
            <p:nvSpPr>
              <p:cNvPr id="192" name="Ovale 191"/>
              <p:cNvSpPr/>
              <p:nvPr>
                <p:custDataLst>
                  <p:tags r:id="rId6"/>
                </p:custDataLst>
              </p:nvPr>
            </p:nvSpPr>
            <p:spPr>
              <a:xfrm>
                <a:off x="3240000" y="2483312"/>
                <a:ext cx="144442" cy="144492"/>
              </a:xfrm>
              <a:prstGeom prst="ellipse">
                <a:avLst/>
              </a:prstGeom>
              <a:grpFill/>
              <a:ln>
                <a:solidFill>
                  <a:srgbClr val="FF01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193" name="Ovale 192"/>
              <p:cNvSpPr/>
              <p:nvPr>
                <p:custDataLst>
                  <p:tags r:id="rId7"/>
                </p:custDataLst>
              </p:nvPr>
            </p:nvSpPr>
            <p:spPr>
              <a:xfrm>
                <a:off x="3852687" y="2483312"/>
                <a:ext cx="142854" cy="144492"/>
              </a:xfrm>
              <a:prstGeom prst="ellipse">
                <a:avLst/>
              </a:prstGeom>
              <a:grpFill/>
              <a:ln>
                <a:solidFill>
                  <a:srgbClr val="FF01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194" name="Ovale 193"/>
              <p:cNvSpPr/>
              <p:nvPr>
                <p:custDataLst>
                  <p:tags r:id="rId8"/>
                </p:custDataLst>
              </p:nvPr>
            </p:nvSpPr>
            <p:spPr>
              <a:xfrm>
                <a:off x="4463787" y="2483312"/>
                <a:ext cx="144441" cy="144492"/>
              </a:xfrm>
              <a:prstGeom prst="ellipse">
                <a:avLst/>
              </a:prstGeom>
              <a:grpFill/>
              <a:ln>
                <a:solidFill>
                  <a:srgbClr val="FF01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195" name="Ovale 194"/>
              <p:cNvSpPr/>
              <p:nvPr>
                <p:custDataLst>
                  <p:tags r:id="rId9"/>
                </p:custDataLst>
              </p:nvPr>
            </p:nvSpPr>
            <p:spPr>
              <a:xfrm>
                <a:off x="5076474" y="2483312"/>
                <a:ext cx="142854" cy="144492"/>
              </a:xfrm>
              <a:prstGeom prst="ellipse">
                <a:avLst/>
              </a:prstGeom>
              <a:grpFill/>
              <a:ln>
                <a:solidFill>
                  <a:srgbClr val="FF01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196" name="Ovale 195"/>
              <p:cNvSpPr/>
              <p:nvPr>
                <p:custDataLst>
                  <p:tags r:id="rId10"/>
                </p:custDataLst>
              </p:nvPr>
            </p:nvSpPr>
            <p:spPr>
              <a:xfrm>
                <a:off x="5687574" y="2483312"/>
                <a:ext cx="144442" cy="144492"/>
              </a:xfrm>
              <a:prstGeom prst="ellipse">
                <a:avLst/>
              </a:prstGeom>
              <a:grpFill/>
              <a:ln>
                <a:solidFill>
                  <a:srgbClr val="FF01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</p:grpSp>
      </p:grpSp>
      <p:grpSp>
        <p:nvGrpSpPr>
          <p:cNvPr id="212" name="Gruppo 88"/>
          <p:cNvGrpSpPr>
            <a:grpSpLocks/>
          </p:cNvGrpSpPr>
          <p:nvPr/>
        </p:nvGrpSpPr>
        <p:grpSpPr bwMode="auto">
          <a:xfrm>
            <a:off x="3385369" y="3500140"/>
            <a:ext cx="2484438" cy="1952625"/>
            <a:chOff x="467544" y="2492896"/>
            <a:chExt cx="2484208" cy="1952660"/>
          </a:xfrm>
        </p:grpSpPr>
        <p:grpSp>
          <p:nvGrpSpPr>
            <p:cNvPr id="213" name="Gruppo 34"/>
            <p:cNvGrpSpPr>
              <a:grpSpLocks/>
            </p:cNvGrpSpPr>
            <p:nvPr/>
          </p:nvGrpSpPr>
          <p:grpSpPr bwMode="auto">
            <a:xfrm>
              <a:off x="467544" y="2492896"/>
              <a:ext cx="2484208" cy="1952660"/>
              <a:chOff x="3311928" y="2492896"/>
              <a:chExt cx="2484208" cy="1952660"/>
            </a:xfrm>
          </p:grpSpPr>
          <p:cxnSp>
            <p:nvCxnSpPr>
              <p:cNvPr id="215" name="Connettore 1 214"/>
              <p:cNvCxnSpPr/>
              <p:nvPr/>
            </p:nvCxnSpPr>
            <p:spPr>
              <a:xfrm flipH="1">
                <a:off x="3311928" y="2550047"/>
                <a:ext cx="612718" cy="612786"/>
              </a:xfrm>
              <a:prstGeom prst="line">
                <a:avLst/>
              </a:prstGeom>
              <a:ln w="28575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6" name="Connettore 1 215"/>
              <p:cNvCxnSpPr/>
              <p:nvPr/>
            </p:nvCxnSpPr>
            <p:spPr>
              <a:xfrm flipH="1">
                <a:off x="5183418" y="3753394"/>
                <a:ext cx="612718" cy="611199"/>
              </a:xfrm>
              <a:prstGeom prst="line">
                <a:avLst/>
              </a:prstGeom>
              <a:ln w="28575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7" name="Connettore 1 216"/>
              <p:cNvCxnSpPr/>
              <p:nvPr/>
            </p:nvCxnSpPr>
            <p:spPr>
              <a:xfrm flipH="1">
                <a:off x="3311928" y="2492896"/>
                <a:ext cx="1285756" cy="1285898"/>
              </a:xfrm>
              <a:prstGeom prst="line">
                <a:avLst/>
              </a:prstGeom>
              <a:ln w="28575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8" name="Connettore 1 217"/>
              <p:cNvCxnSpPr/>
              <p:nvPr/>
            </p:nvCxnSpPr>
            <p:spPr>
              <a:xfrm flipH="1">
                <a:off x="3870676" y="2564335"/>
                <a:ext cx="1879426" cy="1881221"/>
              </a:xfrm>
              <a:prstGeom prst="line">
                <a:avLst/>
              </a:prstGeom>
              <a:ln w="28575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9" name="Connettore 1 218"/>
              <p:cNvCxnSpPr/>
              <p:nvPr/>
            </p:nvCxnSpPr>
            <p:spPr>
              <a:xfrm flipH="1">
                <a:off x="3311928" y="2564335"/>
                <a:ext cx="1836568" cy="1836770"/>
              </a:xfrm>
              <a:prstGeom prst="line">
                <a:avLst/>
              </a:prstGeom>
              <a:ln w="28575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0" name="Connettore 1 219"/>
              <p:cNvCxnSpPr/>
              <p:nvPr/>
            </p:nvCxnSpPr>
            <p:spPr>
              <a:xfrm flipH="1">
                <a:off x="4499268" y="3151721"/>
                <a:ext cx="1285756" cy="1285898"/>
              </a:xfrm>
              <a:prstGeom prst="line">
                <a:avLst/>
              </a:prstGeom>
              <a:ln w="28575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14" name="Connettore 2 213"/>
            <p:cNvCxnSpPr/>
            <p:nvPr/>
          </p:nvCxnSpPr>
          <p:spPr>
            <a:xfrm>
              <a:off x="791364" y="2843740"/>
              <a:ext cx="309534" cy="306392"/>
            </a:xfrm>
            <a:prstGeom prst="straightConnector1">
              <a:avLst/>
            </a:prstGeom>
            <a:ln w="28575">
              <a:solidFill>
                <a:srgbClr val="FFC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1" name="Gruppo 97"/>
          <p:cNvGrpSpPr>
            <a:grpSpLocks/>
          </p:cNvGrpSpPr>
          <p:nvPr/>
        </p:nvGrpSpPr>
        <p:grpSpPr bwMode="auto">
          <a:xfrm>
            <a:off x="3277419" y="3500140"/>
            <a:ext cx="2484438" cy="1952625"/>
            <a:chOff x="619944" y="4716700"/>
            <a:chExt cx="2484208" cy="1952660"/>
          </a:xfrm>
        </p:grpSpPr>
        <p:grpSp>
          <p:nvGrpSpPr>
            <p:cNvPr id="222" name="Gruppo 46"/>
            <p:cNvGrpSpPr>
              <a:grpSpLocks/>
            </p:cNvGrpSpPr>
            <p:nvPr/>
          </p:nvGrpSpPr>
          <p:grpSpPr bwMode="auto">
            <a:xfrm flipH="1">
              <a:off x="619944" y="4716700"/>
              <a:ext cx="2484208" cy="1952660"/>
              <a:chOff x="3311928" y="2492896"/>
              <a:chExt cx="2484208" cy="1952660"/>
            </a:xfrm>
          </p:grpSpPr>
          <p:cxnSp>
            <p:nvCxnSpPr>
              <p:cNvPr id="224" name="Connettore 1 223"/>
              <p:cNvCxnSpPr/>
              <p:nvPr/>
            </p:nvCxnSpPr>
            <p:spPr>
              <a:xfrm flipH="1">
                <a:off x="3311928" y="2550047"/>
                <a:ext cx="612718" cy="612786"/>
              </a:xfrm>
              <a:prstGeom prst="line">
                <a:avLst/>
              </a:prstGeom>
              <a:ln w="28575"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5" name="Connettore 1 224"/>
              <p:cNvCxnSpPr/>
              <p:nvPr/>
            </p:nvCxnSpPr>
            <p:spPr>
              <a:xfrm flipH="1">
                <a:off x="5183418" y="3753394"/>
                <a:ext cx="612718" cy="611199"/>
              </a:xfrm>
              <a:prstGeom prst="line">
                <a:avLst/>
              </a:prstGeom>
              <a:ln w="28575"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6" name="Connettore 1 225"/>
              <p:cNvCxnSpPr/>
              <p:nvPr/>
            </p:nvCxnSpPr>
            <p:spPr>
              <a:xfrm flipH="1">
                <a:off x="3311928" y="2492896"/>
                <a:ext cx="1285756" cy="1285898"/>
              </a:xfrm>
              <a:prstGeom prst="line">
                <a:avLst/>
              </a:prstGeom>
              <a:ln w="28575"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7" name="Connettore 1 226"/>
              <p:cNvCxnSpPr/>
              <p:nvPr/>
            </p:nvCxnSpPr>
            <p:spPr>
              <a:xfrm flipH="1">
                <a:off x="3870676" y="2564335"/>
                <a:ext cx="1879426" cy="1881221"/>
              </a:xfrm>
              <a:prstGeom prst="line">
                <a:avLst/>
              </a:prstGeom>
              <a:ln w="28575"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8" name="Connettore 1 227"/>
              <p:cNvCxnSpPr/>
              <p:nvPr/>
            </p:nvCxnSpPr>
            <p:spPr>
              <a:xfrm flipH="1">
                <a:off x="3311928" y="2564335"/>
                <a:ext cx="1836568" cy="1836770"/>
              </a:xfrm>
              <a:prstGeom prst="line">
                <a:avLst/>
              </a:prstGeom>
              <a:ln w="28575"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9" name="Connettore 1 228"/>
              <p:cNvCxnSpPr/>
              <p:nvPr/>
            </p:nvCxnSpPr>
            <p:spPr>
              <a:xfrm flipH="1">
                <a:off x="4499268" y="3151721"/>
                <a:ext cx="1285756" cy="1285898"/>
              </a:xfrm>
              <a:prstGeom prst="line">
                <a:avLst/>
              </a:prstGeom>
              <a:ln w="28575"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23" name="Connettore 2 222"/>
            <p:cNvCxnSpPr/>
            <p:nvPr/>
          </p:nvCxnSpPr>
          <p:spPr>
            <a:xfrm flipH="1">
              <a:off x="2483496" y="5073894"/>
              <a:ext cx="311121" cy="307981"/>
            </a:xfrm>
            <a:prstGeom prst="straightConnector1">
              <a:avLst/>
            </a:prstGeom>
            <a:ln w="28575">
              <a:solidFill>
                <a:srgbClr val="92D05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0" name="Gruppo 106"/>
          <p:cNvGrpSpPr>
            <a:grpSpLocks/>
          </p:cNvGrpSpPr>
          <p:nvPr/>
        </p:nvGrpSpPr>
        <p:grpSpPr bwMode="auto">
          <a:xfrm>
            <a:off x="3493319" y="2923878"/>
            <a:ext cx="2189163" cy="3090862"/>
            <a:chOff x="6272362" y="1926000"/>
            <a:chExt cx="2188070" cy="3089880"/>
          </a:xfrm>
        </p:grpSpPr>
        <p:grpSp>
          <p:nvGrpSpPr>
            <p:cNvPr id="231" name="Gruppo 107"/>
            <p:cNvGrpSpPr>
              <a:grpSpLocks/>
            </p:cNvGrpSpPr>
            <p:nvPr/>
          </p:nvGrpSpPr>
          <p:grpSpPr bwMode="auto">
            <a:xfrm>
              <a:off x="6272362" y="1926000"/>
              <a:ext cx="2188070" cy="3089880"/>
              <a:chOff x="3456000" y="1926000"/>
              <a:chExt cx="2188070" cy="3089880"/>
            </a:xfrm>
          </p:grpSpPr>
          <p:cxnSp>
            <p:nvCxnSpPr>
              <p:cNvPr id="233" name="Connettore 1 232"/>
              <p:cNvCxnSpPr/>
              <p:nvPr/>
            </p:nvCxnSpPr>
            <p:spPr>
              <a:xfrm rot="2100000" flipH="1">
                <a:off x="3873305" y="2178332"/>
                <a:ext cx="1358222" cy="2566172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4" name="Connettore 1 233"/>
              <p:cNvCxnSpPr/>
              <p:nvPr/>
            </p:nvCxnSpPr>
            <p:spPr>
              <a:xfrm rot="2100000" flipH="1">
                <a:off x="3887584" y="2573494"/>
                <a:ext cx="1293167" cy="2442386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5" name="Connettore 1 234"/>
              <p:cNvCxnSpPr/>
              <p:nvPr/>
            </p:nvCxnSpPr>
            <p:spPr>
              <a:xfrm rot="2100000" flipH="1">
                <a:off x="3919319" y="1926000"/>
                <a:ext cx="1293167" cy="2442386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6" name="Connettore 1 235"/>
              <p:cNvCxnSpPr/>
              <p:nvPr/>
            </p:nvCxnSpPr>
            <p:spPr>
              <a:xfrm rot="2100000" flipH="1">
                <a:off x="4420718" y="3024201"/>
                <a:ext cx="947265" cy="1790131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7" name="Connettore 1 236"/>
              <p:cNvCxnSpPr/>
              <p:nvPr/>
            </p:nvCxnSpPr>
            <p:spPr>
              <a:xfrm rot="2100000" flipH="1">
                <a:off x="3744781" y="2124374"/>
                <a:ext cx="947265" cy="1788545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8" name="Connettore 1 237"/>
              <p:cNvCxnSpPr/>
              <p:nvPr/>
            </p:nvCxnSpPr>
            <p:spPr>
              <a:xfrm rot="2100000" flipH="1">
                <a:off x="5307688" y="3924027"/>
                <a:ext cx="336382" cy="636386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" name="Connettore 1 238"/>
              <p:cNvCxnSpPr/>
              <p:nvPr/>
            </p:nvCxnSpPr>
            <p:spPr>
              <a:xfrm rot="2100000" flipH="1">
                <a:off x="3456000" y="2394163"/>
                <a:ext cx="336382" cy="636386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" name="Connettore 1 239"/>
              <p:cNvCxnSpPr/>
              <p:nvPr/>
            </p:nvCxnSpPr>
            <p:spPr>
              <a:xfrm rot="2100000" flipH="1">
                <a:off x="4823742" y="3473320"/>
                <a:ext cx="648964" cy="1225161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" name="Connettore 1 36"/>
              <p:cNvCxnSpPr/>
              <p:nvPr/>
            </p:nvCxnSpPr>
            <p:spPr>
              <a:xfrm rot="2100000" flipH="1">
                <a:off x="3600391" y="2249747"/>
                <a:ext cx="647377" cy="1223573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32" name="Connettore 2 231"/>
            <p:cNvCxnSpPr/>
            <p:nvPr/>
          </p:nvCxnSpPr>
          <p:spPr>
            <a:xfrm>
              <a:off x="6480221" y="2692518"/>
              <a:ext cx="142804" cy="231701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2" name="Rectangle 2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023489" y="3349818"/>
            <a:ext cx="6159274" cy="232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/>
            <a:r>
              <a:rPr lang="it-IT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  <a:t>generale, da un piccolo cristallo singolo di dimensioni inferiori al millimetro, è possibile registrare </a:t>
            </a:r>
            <a:r>
              <a:rPr lang="it-IT" sz="2800" b="1" dirty="0">
                <a:latin typeface="Arial" panose="020B0604020202020204" pitchFamily="34" charset="0"/>
                <a:cs typeface="Arial" panose="020B0604020202020204" pitchFamily="34" charset="0"/>
              </a:rPr>
              <a:t>da migliaia a decine di migliaia di </a:t>
            </a:r>
            <a:r>
              <a:rPr lang="it-IT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effetti </a:t>
            </a:r>
            <a:r>
              <a:rPr lang="it-IT" sz="2800" b="1" dirty="0">
                <a:latin typeface="Arial" panose="020B0604020202020204" pitchFamily="34" charset="0"/>
                <a:cs typeface="Arial" panose="020B0604020202020204" pitchFamily="34" charset="0"/>
              </a:rPr>
              <a:t>di diffrazione </a:t>
            </a:r>
            <a:r>
              <a:rPr lang="it-IT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detti </a:t>
            </a:r>
            <a:r>
              <a:rPr lang="it-IT" sz="2800" b="1" dirty="0">
                <a:latin typeface="Arial" panose="020B0604020202020204" pitchFamily="34" charset="0"/>
                <a:cs typeface="Arial" panose="020B0604020202020204" pitchFamily="34" charset="0"/>
              </a:rPr>
              <a:t>anche “</a:t>
            </a:r>
            <a:r>
              <a:rPr lang="it-IT" sz="28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riflessi</a:t>
            </a:r>
            <a:r>
              <a:rPr lang="it-IT" sz="2800" b="1" dirty="0"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3404252" y="6445477"/>
            <a:ext cx="5649897" cy="365125"/>
          </a:xfrm>
        </p:spPr>
        <p:txBody>
          <a:bodyPr/>
          <a:lstStyle/>
          <a:p>
            <a:r>
              <a:rPr lang="it-IT" dirty="0" smtClean="0"/>
              <a:t>Alternanza scuola-lavoro, 19 marzo 2019, Istituto di Cristallografia-CNR, Bari</a:t>
            </a:r>
            <a:endParaRPr lang="en-GB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BFE71-7623-4C60-9342-50703C54D46D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765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  <p:bldP spid="242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BFE71-7623-4C60-9342-50703C54D46D}" type="slidenum">
              <a:rPr lang="en-GB" smtClean="0"/>
              <a:t>25</a:t>
            </a:fld>
            <a:endParaRPr lang="en-GB"/>
          </a:p>
        </p:txBody>
      </p:sp>
      <p:sp>
        <p:nvSpPr>
          <p:cNvPr id="5" name="CasellaDiTesto 4"/>
          <p:cNvSpPr txBox="1"/>
          <p:nvPr/>
        </p:nvSpPr>
        <p:spPr>
          <a:xfrm>
            <a:off x="205033" y="0"/>
            <a:ext cx="119814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Il fenomeno fisico della diffrazione dei raggi X da un cristallo</a:t>
            </a:r>
          </a:p>
        </p:txBody>
      </p:sp>
      <p:pic>
        <p:nvPicPr>
          <p:cNvPr id="6" name="Immagine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6514" y="1036320"/>
            <a:ext cx="8281656" cy="3768670"/>
          </a:xfrm>
          <a:prstGeom prst="roundRect">
            <a:avLst>
              <a:gd name="adj" fmla="val 11111"/>
            </a:avLst>
          </a:prstGeom>
          <a:ln w="9525">
            <a:solidFill>
              <a:srgbClr val="000000"/>
            </a:solidFill>
            <a:miter lim="800000"/>
            <a:headEnd/>
            <a:tailEnd/>
          </a:ln>
          <a:effectLst>
            <a:glow rad="622300">
              <a:srgbClr val="FF0066">
                <a:alpha val="40000"/>
              </a:srgbClr>
            </a:glow>
            <a:outerShdw blurRad="101600" dist="50800" dir="7200000" algn="tl" rotWithShape="0">
              <a:srgbClr val="000000">
                <a:alpha val="45000"/>
              </a:srgbClr>
            </a:outerShdw>
            <a:softEdge rad="558800"/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tangolo 1"/>
          <p:cNvSpPr/>
          <p:nvPr/>
        </p:nvSpPr>
        <p:spPr>
          <a:xfrm>
            <a:off x="0" y="5272873"/>
            <a:ext cx="120839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800"/>
              </a:spcBef>
            </a:pPr>
            <a:r>
              <a:rPr 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Gli effetti di diffrazione registrati su un opportuno rivelatore (ad 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es. una lastra fotografica) </a:t>
            </a:r>
            <a:r>
              <a:rPr 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generano delle macchie 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regolarmente spaziate, distanziate fra loro in modo </a:t>
            </a:r>
            <a:r>
              <a:rPr lang="it-IT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inverso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it-IT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reciproco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) rispetto </a:t>
            </a:r>
            <a:r>
              <a:rPr 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alla periodicità del cristallo.</a:t>
            </a:r>
            <a:endParaRPr lang="it-IT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>
          <a:xfrm>
            <a:off x="2539013" y="6473202"/>
            <a:ext cx="5809695" cy="365125"/>
          </a:xfrm>
        </p:spPr>
        <p:txBody>
          <a:bodyPr/>
          <a:lstStyle/>
          <a:p>
            <a:r>
              <a:rPr lang="it-IT" dirty="0" smtClean="0"/>
              <a:t>Alternanza scuola-lavoro, 19 marzo 2019, Istituto di Cristallografia-CNR, Bari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7246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BFE71-7623-4C60-9342-50703C54D46D}" type="slidenum">
              <a:rPr lang="en-GB" smtClean="0"/>
              <a:t>26</a:t>
            </a:fld>
            <a:endParaRPr lang="en-GB"/>
          </a:p>
        </p:txBody>
      </p:sp>
      <p:sp>
        <p:nvSpPr>
          <p:cNvPr id="4" name="Segnaposto piè di pagina 12"/>
          <p:cNvSpPr>
            <a:spLocks noGrp="1"/>
          </p:cNvSpPr>
          <p:nvPr>
            <p:ph type="ftr" sz="quarter" idx="11"/>
          </p:nvPr>
        </p:nvSpPr>
        <p:spPr>
          <a:xfrm>
            <a:off x="2686639" y="6552327"/>
            <a:ext cx="5834406" cy="246221"/>
          </a:xfrm>
        </p:spPr>
        <p:txBody>
          <a:bodyPr>
            <a:noAutofit/>
          </a:bodyPr>
          <a:lstStyle/>
          <a:p>
            <a:r>
              <a:rPr lang="it-IT" sz="1000" i="1" smtClean="0">
                <a:latin typeface="Arial" panose="020B0604020202020204" pitchFamily="34" charset="0"/>
                <a:cs typeface="Arial" panose="020B0604020202020204" pitchFamily="34" charset="0"/>
              </a:rPr>
              <a:t>Alternanza scuola-lavoro, 19 marzo 2019, Istituto di Cristallografia-CNR, Bari</a:t>
            </a:r>
            <a:endParaRPr lang="en-GB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3749040" y="707509"/>
            <a:ext cx="53917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SFERA DI </a:t>
            </a:r>
            <a:r>
              <a:rPr lang="it-IT" sz="32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EWALD</a:t>
            </a:r>
          </a:p>
        </p:txBody>
      </p:sp>
      <p:sp>
        <p:nvSpPr>
          <p:cNvPr id="6" name="Rectangle 20"/>
          <p:cNvSpPr>
            <a:spLocks noChangeArrowheads="1"/>
          </p:cNvSpPr>
          <p:nvPr/>
        </p:nvSpPr>
        <p:spPr bwMode="auto">
          <a:xfrm>
            <a:off x="149446" y="5039058"/>
            <a:ext cx="11682578" cy="935038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/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en-US" sz="2800" dirty="0">
                <a:solidFill>
                  <a:schemeClr val="tx1"/>
                </a:solidFill>
                <a:cs typeface="Arial" panose="020B0604020202020204" pitchFamily="34" charset="0"/>
              </a:rPr>
              <a:t>Si ha condizione di diffrazione quando un nodo del reticolo reciproco giace sulla sfera di </a:t>
            </a:r>
            <a:r>
              <a:rPr lang="it-IT" altLang="en-US" sz="2800" dirty="0" err="1" smtClean="0">
                <a:solidFill>
                  <a:schemeClr val="tx1"/>
                </a:solidFill>
                <a:cs typeface="Arial" panose="020B0604020202020204" pitchFamily="34" charset="0"/>
              </a:rPr>
              <a:t>Ewald</a:t>
            </a:r>
            <a:r>
              <a:rPr lang="it-IT" altLang="en-US" sz="2800" dirty="0" smtClean="0">
                <a:solidFill>
                  <a:schemeClr val="tx1"/>
                </a:solidFill>
                <a:cs typeface="Arial" panose="020B0604020202020204" pitchFamily="34" charset="0"/>
              </a:rPr>
              <a:t>.</a:t>
            </a:r>
            <a:endParaRPr lang="it-IT" altLang="en-US" sz="280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pic>
        <p:nvPicPr>
          <p:cNvPr id="7" name="Picture 21" descr="ewald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236" y="1305320"/>
            <a:ext cx="5766356" cy="3351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22"/>
          <p:cNvSpPr txBox="1">
            <a:spLocks noChangeArrowheads="1"/>
          </p:cNvSpPr>
          <p:nvPr/>
        </p:nvSpPr>
        <p:spPr>
          <a:xfrm>
            <a:off x="7259995" y="1849877"/>
            <a:ext cx="3349625" cy="610520"/>
          </a:xfrm>
          <a:prstGeom prst="rect">
            <a:avLst/>
          </a:prstGeom>
          <a:noFill/>
          <a:ln/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it-IT" alt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2 d sin </a:t>
            </a:r>
            <a:r>
              <a:rPr lang="it-IT" altLang="en-US" sz="3200" dirty="0" smtClean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</a:t>
            </a:r>
            <a:r>
              <a:rPr lang="it-IT" alt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=  </a:t>
            </a:r>
            <a:r>
              <a:rPr lang="it-IT" altLang="en-US" sz="3200" dirty="0" smtClean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</a:t>
            </a:r>
            <a:endParaRPr lang="it-IT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23"/>
          <p:cNvSpPr>
            <a:spLocks noChangeArrowheads="1"/>
          </p:cNvSpPr>
          <p:nvPr/>
        </p:nvSpPr>
        <p:spPr bwMode="auto">
          <a:xfrm>
            <a:off x="7259994" y="3201759"/>
            <a:ext cx="2232025" cy="88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90000"/>
              </a:lnSpc>
            </a:pPr>
            <a:r>
              <a:rPr lang="it-IT" altLang="en-US" dirty="0" smtClean="0">
                <a:solidFill>
                  <a:srgbClr val="FF3300"/>
                </a:solidFill>
                <a:cs typeface="Arial" panose="020B0604020202020204" pitchFamily="34" charset="0"/>
              </a:rPr>
              <a:t>1/d </a:t>
            </a:r>
            <a:r>
              <a:rPr lang="it-IT" altLang="en-US" dirty="0">
                <a:solidFill>
                  <a:srgbClr val="FF3300"/>
                </a:solidFill>
                <a:cs typeface="Arial" panose="020B0604020202020204" pitchFamily="34" charset="0"/>
              </a:rPr>
              <a:t>=|</a:t>
            </a:r>
            <a:r>
              <a:rPr lang="it-IT" altLang="en-US" b="1" dirty="0" err="1">
                <a:solidFill>
                  <a:srgbClr val="FF3300"/>
                </a:solidFill>
                <a:cs typeface="Arial" panose="020B0604020202020204" pitchFamily="34" charset="0"/>
              </a:rPr>
              <a:t>r</a:t>
            </a:r>
            <a:r>
              <a:rPr lang="it-IT" altLang="en-US" b="1" baseline="-25000" dirty="0" err="1">
                <a:solidFill>
                  <a:srgbClr val="FF3300"/>
                </a:solidFill>
                <a:cs typeface="Arial" panose="020B0604020202020204" pitchFamily="34" charset="0"/>
              </a:rPr>
              <a:t>H</a:t>
            </a:r>
            <a:r>
              <a:rPr lang="it-IT" altLang="en-US" dirty="0">
                <a:solidFill>
                  <a:srgbClr val="FF3300"/>
                </a:solidFill>
                <a:cs typeface="Arial" panose="020B0604020202020204" pitchFamily="34" charset="0"/>
              </a:rPr>
              <a:t>*|</a:t>
            </a:r>
          </a:p>
        </p:txBody>
      </p:sp>
      <p:sp>
        <p:nvSpPr>
          <p:cNvPr id="10" name="Rectangle 22"/>
          <p:cNvSpPr txBox="1">
            <a:spLocks noChangeArrowheads="1"/>
          </p:cNvSpPr>
          <p:nvPr/>
        </p:nvSpPr>
        <p:spPr>
          <a:xfrm>
            <a:off x="7259994" y="2512413"/>
            <a:ext cx="3349625" cy="610520"/>
          </a:xfrm>
          <a:prstGeom prst="rect">
            <a:avLst/>
          </a:prstGeom>
          <a:noFill/>
          <a:ln/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it-IT" altLang="en-US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it-IT" alt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sin </a:t>
            </a:r>
            <a:r>
              <a:rPr lang="it-IT" altLang="en-US" sz="3200" dirty="0" smtClean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</a:t>
            </a:r>
            <a:r>
              <a:rPr lang="it-IT" altLang="en-US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/</a:t>
            </a:r>
            <a:r>
              <a:rPr lang="it-IT" alt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=  </a:t>
            </a:r>
            <a:r>
              <a:rPr lang="it-IT" altLang="en-US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1/d</a:t>
            </a:r>
            <a:endParaRPr lang="it-IT" altLang="en-US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149446" y="102163"/>
            <a:ext cx="119814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Il fenomeno fisico della diffrazione dei raggi X da un cristallo</a:t>
            </a:r>
          </a:p>
        </p:txBody>
      </p:sp>
      <p:sp>
        <p:nvSpPr>
          <p:cNvPr id="2" name="Ovale 1"/>
          <p:cNvSpPr/>
          <p:nvPr/>
        </p:nvSpPr>
        <p:spPr>
          <a:xfrm>
            <a:off x="9351389" y="2388657"/>
            <a:ext cx="810705" cy="768172"/>
          </a:xfrm>
          <a:prstGeom prst="ellipse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Figura a mano libera 11"/>
          <p:cNvSpPr/>
          <p:nvPr/>
        </p:nvSpPr>
        <p:spPr>
          <a:xfrm>
            <a:off x="6973781" y="2268656"/>
            <a:ext cx="1987571" cy="940770"/>
          </a:xfrm>
          <a:custGeom>
            <a:avLst/>
            <a:gdLst>
              <a:gd name="connsiteX0" fmla="*/ 237724 w 1987571"/>
              <a:gd name="connsiteY0" fmla="*/ 116325 h 940770"/>
              <a:gd name="connsiteX1" fmla="*/ 11481 w 1987571"/>
              <a:gd name="connsiteY1" fmla="*/ 653653 h 940770"/>
              <a:gd name="connsiteX2" fmla="*/ 624223 w 1987571"/>
              <a:gd name="connsiteY2" fmla="*/ 927031 h 940770"/>
              <a:gd name="connsiteX3" fmla="*/ 765625 w 1987571"/>
              <a:gd name="connsiteY3" fmla="*/ 238874 h 940770"/>
              <a:gd name="connsiteX4" fmla="*/ 1576330 w 1987571"/>
              <a:gd name="connsiteY4" fmla="*/ 154033 h 940770"/>
              <a:gd name="connsiteX5" fmla="*/ 1491489 w 1987571"/>
              <a:gd name="connsiteY5" fmla="*/ 785629 h 940770"/>
              <a:gd name="connsiteX6" fmla="*/ 1925122 w 1987571"/>
              <a:gd name="connsiteY6" fmla="*/ 842189 h 940770"/>
              <a:gd name="connsiteX7" fmla="*/ 1972256 w 1987571"/>
              <a:gd name="connsiteY7" fmla="*/ 314288 h 940770"/>
              <a:gd name="connsiteX8" fmla="*/ 1802574 w 1987571"/>
              <a:gd name="connsiteY8" fmla="*/ 12631 h 940770"/>
              <a:gd name="connsiteX9" fmla="*/ 407407 w 1987571"/>
              <a:gd name="connsiteY9" fmla="*/ 59765 h 940770"/>
              <a:gd name="connsiteX10" fmla="*/ 237724 w 1987571"/>
              <a:gd name="connsiteY10" fmla="*/ 116325 h 940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87571" h="940770">
                <a:moveTo>
                  <a:pt x="237724" y="116325"/>
                </a:moveTo>
                <a:cubicBezTo>
                  <a:pt x="171736" y="215306"/>
                  <a:pt x="-52935" y="518535"/>
                  <a:pt x="11481" y="653653"/>
                </a:cubicBezTo>
                <a:cubicBezTo>
                  <a:pt x="75897" y="788771"/>
                  <a:pt x="498532" y="996161"/>
                  <a:pt x="624223" y="927031"/>
                </a:cubicBezTo>
                <a:cubicBezTo>
                  <a:pt x="749914" y="857901"/>
                  <a:pt x="606941" y="367707"/>
                  <a:pt x="765625" y="238874"/>
                </a:cubicBezTo>
                <a:cubicBezTo>
                  <a:pt x="924309" y="110041"/>
                  <a:pt x="1455353" y="62907"/>
                  <a:pt x="1576330" y="154033"/>
                </a:cubicBezTo>
                <a:cubicBezTo>
                  <a:pt x="1697307" y="245159"/>
                  <a:pt x="1433357" y="670936"/>
                  <a:pt x="1491489" y="785629"/>
                </a:cubicBezTo>
                <a:cubicBezTo>
                  <a:pt x="1549621" y="900322"/>
                  <a:pt x="1844994" y="920746"/>
                  <a:pt x="1925122" y="842189"/>
                </a:cubicBezTo>
                <a:cubicBezTo>
                  <a:pt x="2005250" y="763632"/>
                  <a:pt x="1992681" y="452548"/>
                  <a:pt x="1972256" y="314288"/>
                </a:cubicBezTo>
                <a:cubicBezTo>
                  <a:pt x="1951831" y="176028"/>
                  <a:pt x="2063382" y="55051"/>
                  <a:pt x="1802574" y="12631"/>
                </a:cubicBezTo>
                <a:cubicBezTo>
                  <a:pt x="1541766" y="-29789"/>
                  <a:pt x="665073" y="47196"/>
                  <a:pt x="407407" y="59765"/>
                </a:cubicBezTo>
                <a:cubicBezTo>
                  <a:pt x="149741" y="72334"/>
                  <a:pt x="303712" y="17344"/>
                  <a:pt x="237724" y="116325"/>
                </a:cubicBezTo>
                <a:close/>
              </a:path>
            </a:pathLst>
          </a:cu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1743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/>
      <p:bldP spid="10" grpId="0" animBg="1"/>
      <p:bldP spid="2" grpId="0" animBg="1"/>
      <p:bldP spid="1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BFE71-7623-4C60-9342-50703C54D46D}" type="slidenum">
              <a:rPr lang="en-GB" smtClean="0"/>
              <a:t>27</a:t>
            </a:fld>
            <a:endParaRPr lang="en-GB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1262463"/>
            <a:ext cx="12301979" cy="1008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it-IT" altLang="en-US" sz="3200" dirty="0" smtClean="0">
                <a:solidFill>
                  <a:schemeClr val="tx1"/>
                </a:solidFill>
                <a:cs typeface="Arial" panose="020B0604020202020204" pitchFamily="34" charset="0"/>
              </a:rPr>
              <a:t>Gli effetti di diffrazione si osservano muovendo il cristallo sotto l’azione della radiazione X: </a:t>
            </a:r>
            <a:r>
              <a:rPr lang="it-IT" altLang="en-US" sz="3200" dirty="0" smtClean="0">
                <a:solidFill>
                  <a:srgbClr val="FF0000"/>
                </a:solidFill>
                <a:cs typeface="Arial" panose="020B0604020202020204" pitchFamily="34" charset="0"/>
              </a:rPr>
              <a:t>così facendo i nodi del reticolo reciproco vengono portati sulla sfera di </a:t>
            </a:r>
            <a:r>
              <a:rPr lang="it-IT" altLang="en-US" sz="3200" i="1" dirty="0" err="1" smtClean="0">
                <a:solidFill>
                  <a:srgbClr val="FF0000"/>
                </a:solidFill>
                <a:cs typeface="Arial" panose="020B0604020202020204" pitchFamily="34" charset="0"/>
              </a:rPr>
              <a:t>Ewald</a:t>
            </a:r>
            <a:r>
              <a:rPr lang="it-IT" altLang="en-US" sz="3200" dirty="0" smtClean="0">
                <a:solidFill>
                  <a:srgbClr val="FF0000"/>
                </a:solidFill>
                <a:cs typeface="Arial" panose="020B0604020202020204" pitchFamily="34" charset="0"/>
              </a:rPr>
              <a:t>. </a:t>
            </a:r>
            <a:endParaRPr lang="it-IT" altLang="en-US" sz="3200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103696" y="92586"/>
            <a:ext cx="119814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Il fenomeno fisico della diffrazione dei raggi X da un cristallo</a:t>
            </a:r>
          </a:p>
        </p:txBody>
      </p:sp>
      <p:pic>
        <p:nvPicPr>
          <p:cNvPr id="8" name="Picture 8" descr="crisimmi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0458" y="2590800"/>
            <a:ext cx="5040312" cy="394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3209278" y="6475058"/>
            <a:ext cx="5401322" cy="365125"/>
          </a:xfrm>
        </p:spPr>
        <p:txBody>
          <a:bodyPr/>
          <a:lstStyle/>
          <a:p>
            <a:r>
              <a:rPr lang="it-IT" dirty="0" smtClean="0"/>
              <a:t>Alternanza scuola-lavoro, 19 marzo 2019, Istituto di Cristallografia-CNR, Bari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20323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BFE71-7623-4C60-9342-50703C54D46D}" type="slidenum">
              <a:rPr lang="en-GB" smtClean="0"/>
              <a:t>28</a:t>
            </a:fld>
            <a:endParaRPr lang="en-GB"/>
          </a:p>
        </p:txBody>
      </p:sp>
      <p:sp>
        <p:nvSpPr>
          <p:cNvPr id="6" name="CasellaDiTesto 5"/>
          <p:cNvSpPr txBox="1"/>
          <p:nvPr/>
        </p:nvSpPr>
        <p:spPr>
          <a:xfrm>
            <a:off x="210532" y="116680"/>
            <a:ext cx="119814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Il fenomeno fisico della diffrazione dei raggi X da un cristallo</a:t>
            </a:r>
          </a:p>
        </p:txBody>
      </p:sp>
      <p:pic>
        <p:nvPicPr>
          <p:cNvPr id="7" name="Picture 5" descr="X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518" y="1860569"/>
            <a:ext cx="4310062" cy="431006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615624" y="2963371"/>
            <a:ext cx="24288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it-IT" sz="2400" b="1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Sorgente di raggi X</a:t>
            </a:r>
            <a:endParaRPr lang="it-IT" sz="2400" b="1" dirty="0">
              <a:solidFill>
                <a:srgbClr val="FF00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288329" y="1964551"/>
            <a:ext cx="172789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it-IT" sz="2400" b="1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Cristallo</a:t>
            </a:r>
            <a:endParaRPr lang="it-IT" sz="2400" b="1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0" name="Text Box 13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063896" y="5132903"/>
            <a:ext cx="203505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sz="2400" b="1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Goniometro</a:t>
            </a:r>
            <a:endParaRPr lang="it-IT" sz="2400" b="1" dirty="0">
              <a:solidFill>
                <a:srgbClr val="FF00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1" name="Text Box 13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944216" y="3317890"/>
            <a:ext cx="181096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sz="2400" b="1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Rivelatore</a:t>
            </a:r>
            <a:endParaRPr lang="it-IT" sz="2400" b="1" dirty="0">
              <a:solidFill>
                <a:srgbClr val="FF00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3387185" y="872383"/>
            <a:ext cx="53679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DIFFRATTOMETRO</a:t>
            </a:r>
            <a:endParaRPr lang="it-IT" sz="3200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2653608" y="6391480"/>
            <a:ext cx="6013882" cy="365125"/>
          </a:xfrm>
        </p:spPr>
        <p:txBody>
          <a:bodyPr/>
          <a:lstStyle/>
          <a:p>
            <a:r>
              <a:rPr lang="it-IT" dirty="0" smtClean="0"/>
              <a:t>Alternanza scuola-lavoro, 19 marzo 2019, Istituto di Cristallografia-CNR, Bari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0919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>
          <a:xfrm>
            <a:off x="8610600" y="5817870"/>
            <a:ext cx="2743200" cy="365125"/>
          </a:xfrm>
        </p:spPr>
        <p:txBody>
          <a:bodyPr/>
          <a:lstStyle/>
          <a:p>
            <a:fld id="{7E1BFE71-7623-4C60-9342-50703C54D46D}" type="slidenum">
              <a:rPr lang="en-GB" smtClean="0"/>
              <a:t>29</a:t>
            </a:fld>
            <a:endParaRPr lang="en-GB"/>
          </a:p>
        </p:txBody>
      </p:sp>
      <p:sp>
        <p:nvSpPr>
          <p:cNvPr id="5" name="CasellaDiTesto 4"/>
          <p:cNvSpPr txBox="1"/>
          <p:nvPr/>
        </p:nvSpPr>
        <p:spPr>
          <a:xfrm>
            <a:off x="124579" y="-49627"/>
            <a:ext cx="119814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Il fenomeno fisico della diffrazione dei raggi X da un cristallo</a:t>
            </a:r>
          </a:p>
        </p:txBody>
      </p:sp>
      <p:sp>
        <p:nvSpPr>
          <p:cNvPr id="6" name="Rettangolo 5"/>
          <p:cNvSpPr/>
          <p:nvPr/>
        </p:nvSpPr>
        <p:spPr>
          <a:xfrm>
            <a:off x="3370525" y="488768"/>
            <a:ext cx="63895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PRODUZIONE DI RAGGI X</a:t>
            </a:r>
            <a:endParaRPr lang="it-IT" sz="3200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65" descr="tubo ceramica"/>
          <p:cNvPicPr>
            <a:picLocks noChangeAspect="1" noChangeArrowheads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31932">
            <a:off x="9412510" y="4336942"/>
            <a:ext cx="765175" cy="180022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6" descr="tubo vetro"/>
          <p:cNvPicPr>
            <a:picLocks noChangeAspect="1" noChangeArrowheads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05019">
            <a:off x="10593858" y="4897734"/>
            <a:ext cx="657234" cy="167562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14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124" y="1294533"/>
            <a:ext cx="8609476" cy="1759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ts val="2600"/>
              </a:lnSpc>
              <a:spcBef>
                <a:spcPct val="50000"/>
              </a:spcBef>
            </a:pPr>
            <a:r>
              <a:rPr lang="it-IT" sz="2800" b="1" dirty="0">
                <a:latin typeface="Arial" panose="020B0604020202020204" pitchFamily="34" charset="0"/>
                <a:cs typeface="Arial" panose="020B0604020202020204" pitchFamily="34" charset="0"/>
              </a:rPr>
              <a:t>I raggi X si </a:t>
            </a:r>
            <a:r>
              <a:rPr lang="it-IT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ottengono bombardando</a:t>
            </a:r>
            <a:r>
              <a:rPr lang="it-IT" sz="2800" b="1" dirty="0">
                <a:latin typeface="Arial" panose="020B0604020202020204" pitchFamily="34" charset="0"/>
                <a:cs typeface="Arial" panose="020B0604020202020204" pitchFamily="34" charset="0"/>
              </a:rPr>
              <a:t>, in condizioni di vuoto spinto, un bersaglio metallico con elettroni veloci emessi da un catodo </a:t>
            </a:r>
            <a:r>
              <a:rPr lang="it-IT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riscaldato </a:t>
            </a:r>
            <a:r>
              <a:rPr lang="it-IT" sz="2800" b="1" dirty="0">
                <a:latin typeface="Arial" panose="020B0604020202020204" pitchFamily="34" charset="0"/>
                <a:cs typeface="Arial" panose="020B0604020202020204" pitchFamily="34" charset="0"/>
              </a:rPr>
              <a:t>ed accelerati verso un anodo (bersaglio) </a:t>
            </a:r>
            <a:r>
              <a:rPr lang="it-IT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positivo.</a:t>
            </a:r>
            <a:endParaRPr lang="it-IT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Box 14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523236" y="6426480"/>
            <a:ext cx="324944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it-IT" smtClean="0">
                <a:latin typeface="Arial" panose="020B0604020202020204" pitchFamily="34" charset="0"/>
                <a:cs typeface="Arial" panose="020B0604020202020204" pitchFamily="34" charset="0"/>
              </a:rPr>
              <a:t>Tubi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di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Coolidge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Gruppo 4"/>
          <p:cNvGrpSpPr>
            <a:grpSpLocks/>
          </p:cNvGrpSpPr>
          <p:nvPr/>
        </p:nvGrpSpPr>
        <p:grpSpPr bwMode="auto">
          <a:xfrm>
            <a:off x="2932375" y="3521664"/>
            <a:ext cx="4076700" cy="2159000"/>
            <a:chOff x="0" y="0"/>
            <a:chExt cx="4077970" cy="2160270"/>
          </a:xfrm>
        </p:grpSpPr>
        <p:sp>
          <p:nvSpPr>
            <p:cNvPr id="15" name="Rettangolo 14"/>
            <p:cNvSpPr/>
            <p:nvPr>
              <p:custDataLst>
                <p:tags r:id="rId33"/>
              </p:custDataLst>
            </p:nvPr>
          </p:nvSpPr>
          <p:spPr>
            <a:xfrm>
              <a:off x="447814" y="752918"/>
              <a:ext cx="3239509" cy="7910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1200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16" name="Ovale 15"/>
            <p:cNvSpPr/>
            <p:nvPr>
              <p:custDataLst>
                <p:tags r:id="rId34"/>
              </p:custDataLst>
            </p:nvPr>
          </p:nvSpPr>
          <p:spPr>
            <a:xfrm>
              <a:off x="0" y="752918"/>
              <a:ext cx="792410" cy="79104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1200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17" name="Ovale 16"/>
            <p:cNvSpPr/>
            <p:nvPr>
              <p:custDataLst>
                <p:tags r:id="rId35"/>
              </p:custDataLst>
            </p:nvPr>
          </p:nvSpPr>
          <p:spPr>
            <a:xfrm>
              <a:off x="3285561" y="762448"/>
              <a:ext cx="792409" cy="79104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1200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18" name="Ovale 17"/>
            <p:cNvSpPr/>
            <p:nvPr>
              <p:custDataLst>
                <p:tags r:id="rId36"/>
              </p:custDataLst>
            </p:nvPr>
          </p:nvSpPr>
          <p:spPr>
            <a:xfrm>
              <a:off x="962325" y="0"/>
              <a:ext cx="2159673" cy="216027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1200" dirty="0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19" name="Rettangolo 18"/>
            <p:cNvSpPr/>
            <p:nvPr>
              <p:custDataLst>
                <p:tags r:id="rId37"/>
              </p:custDataLst>
            </p:nvPr>
          </p:nvSpPr>
          <p:spPr>
            <a:xfrm>
              <a:off x="438286" y="781509"/>
              <a:ext cx="719362" cy="73703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1200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20" name="Rettangolo 19"/>
            <p:cNvSpPr/>
            <p:nvPr>
              <p:custDataLst>
                <p:tags r:id="rId38"/>
              </p:custDataLst>
            </p:nvPr>
          </p:nvSpPr>
          <p:spPr>
            <a:xfrm>
              <a:off x="2933026" y="781509"/>
              <a:ext cx="719361" cy="73703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1200">
                <a:latin typeface="Tahoma" pitchFamily="34" charset="0"/>
                <a:cs typeface="Tahoma" pitchFamily="34" charset="0"/>
              </a:endParaRPr>
            </a:p>
          </p:txBody>
        </p:sp>
      </p:grpSp>
      <p:grpSp>
        <p:nvGrpSpPr>
          <p:cNvPr id="21" name="Gruppo 11"/>
          <p:cNvGrpSpPr>
            <a:grpSpLocks/>
          </p:cNvGrpSpPr>
          <p:nvPr/>
        </p:nvGrpSpPr>
        <p:grpSpPr bwMode="auto">
          <a:xfrm>
            <a:off x="5091375" y="4053477"/>
            <a:ext cx="2952750" cy="1052512"/>
            <a:chOff x="0" y="0"/>
            <a:chExt cx="2952750" cy="1052002"/>
          </a:xfrm>
        </p:grpSpPr>
        <p:grpSp>
          <p:nvGrpSpPr>
            <p:cNvPr id="22" name="Gruppo 12"/>
            <p:cNvGrpSpPr>
              <a:grpSpLocks/>
            </p:cNvGrpSpPr>
            <p:nvPr/>
          </p:nvGrpSpPr>
          <p:grpSpPr bwMode="auto">
            <a:xfrm>
              <a:off x="304800" y="377642"/>
              <a:ext cx="2246313" cy="502993"/>
              <a:chOff x="0" y="645"/>
              <a:chExt cx="2246313" cy="502993"/>
            </a:xfrm>
          </p:grpSpPr>
          <p:sp>
            <p:nvSpPr>
              <p:cNvPr id="31" name="Rettangolo 30"/>
              <p:cNvSpPr/>
              <p:nvPr>
                <p:custDataLst>
                  <p:tags r:id="rId30"/>
                </p:custDataLst>
              </p:nvPr>
            </p:nvSpPr>
            <p:spPr>
              <a:xfrm>
                <a:off x="0" y="645"/>
                <a:ext cx="1979613" cy="502993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sz="1200">
                  <a:latin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32" name="Ovale 31"/>
              <p:cNvSpPr/>
              <p:nvPr>
                <p:custDataLst>
                  <p:tags r:id="rId31"/>
                </p:custDataLst>
              </p:nvPr>
            </p:nvSpPr>
            <p:spPr>
              <a:xfrm>
                <a:off x="1743075" y="645"/>
                <a:ext cx="503238" cy="502993"/>
              </a:xfrm>
              <a:prstGeom prst="ellipse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sz="1200">
                  <a:latin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33" name="Rettangolo 32"/>
              <p:cNvSpPr/>
              <p:nvPr>
                <p:custDataLst>
                  <p:tags r:id="rId32"/>
                </p:custDataLst>
              </p:nvPr>
            </p:nvSpPr>
            <p:spPr>
              <a:xfrm>
                <a:off x="1714500" y="19686"/>
                <a:ext cx="323850" cy="466499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sz="1200">
                  <a:latin typeface="Tahoma" pitchFamily="34" charset="0"/>
                  <a:cs typeface="Tahoma" pitchFamily="34" charset="0"/>
                </a:endParaRPr>
              </a:p>
            </p:txBody>
          </p:sp>
        </p:grpSp>
        <p:grpSp>
          <p:nvGrpSpPr>
            <p:cNvPr id="23" name="Gruppo 13"/>
            <p:cNvGrpSpPr>
              <a:grpSpLocks/>
            </p:cNvGrpSpPr>
            <p:nvPr/>
          </p:nvGrpSpPr>
          <p:grpSpPr bwMode="auto">
            <a:xfrm>
              <a:off x="0" y="215796"/>
              <a:ext cx="696913" cy="836206"/>
              <a:chOff x="0" y="724"/>
              <a:chExt cx="696913" cy="836206"/>
            </a:xfrm>
          </p:grpSpPr>
          <p:sp>
            <p:nvSpPr>
              <p:cNvPr id="29" name="Triangolo isoscele 28"/>
              <p:cNvSpPr/>
              <p:nvPr>
                <p:custDataLst>
                  <p:tags r:id="rId28"/>
                </p:custDataLst>
              </p:nvPr>
            </p:nvSpPr>
            <p:spPr>
              <a:xfrm>
                <a:off x="228600" y="723"/>
                <a:ext cx="468313" cy="826687"/>
              </a:xfrm>
              <a:prstGeom prst="triangl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sz="1200">
                  <a:latin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30" name="Triangolo isoscele 29"/>
              <p:cNvSpPr/>
              <p:nvPr>
                <p:custDataLst>
                  <p:tags r:id="rId29"/>
                </p:custDataLst>
              </p:nvPr>
            </p:nvSpPr>
            <p:spPr>
              <a:xfrm flipV="1">
                <a:off x="0" y="10243"/>
                <a:ext cx="468313" cy="826687"/>
              </a:xfrm>
              <a:prstGeom prst="triangl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sz="1200">
                  <a:latin typeface="Tahoma" pitchFamily="34" charset="0"/>
                  <a:cs typeface="Tahoma" pitchFamily="34" charset="0"/>
                </a:endParaRPr>
              </a:p>
            </p:txBody>
          </p:sp>
        </p:grpSp>
        <p:sp>
          <p:nvSpPr>
            <p:cNvPr id="24" name="Rettangolo 23"/>
            <p:cNvSpPr/>
            <p:nvPr>
              <p:custDataLst>
                <p:tags r:id="rId24"/>
              </p:custDataLst>
            </p:nvPr>
          </p:nvSpPr>
          <p:spPr>
            <a:xfrm rot="5400000">
              <a:off x="2019432" y="233231"/>
              <a:ext cx="539488" cy="73025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1200">
                <a:latin typeface="Tahoma" pitchFamily="34" charset="0"/>
                <a:cs typeface="Tahoma" pitchFamily="34" charset="0"/>
              </a:endParaRPr>
            </a:p>
          </p:txBody>
        </p:sp>
        <p:grpSp>
          <p:nvGrpSpPr>
            <p:cNvPr id="25" name="Gruppo 15"/>
            <p:cNvGrpSpPr>
              <a:grpSpLocks/>
            </p:cNvGrpSpPr>
            <p:nvPr/>
          </p:nvGrpSpPr>
          <p:grpSpPr bwMode="auto">
            <a:xfrm>
              <a:off x="1076325" y="634692"/>
              <a:ext cx="1876425" cy="71403"/>
              <a:chOff x="0" y="520"/>
              <a:chExt cx="1876425" cy="71403"/>
            </a:xfrm>
          </p:grpSpPr>
          <p:sp>
            <p:nvSpPr>
              <p:cNvPr id="26" name="Rettangolo 25"/>
              <p:cNvSpPr/>
              <p:nvPr>
                <p:custDataLst>
                  <p:tags r:id="rId25"/>
                </p:custDataLst>
              </p:nvPr>
            </p:nvSpPr>
            <p:spPr>
              <a:xfrm>
                <a:off x="38100" y="520"/>
                <a:ext cx="1800225" cy="71402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sz="1200">
                  <a:latin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27" name="Rettangolo 26"/>
              <p:cNvSpPr/>
              <p:nvPr>
                <p:custDataLst>
                  <p:tags r:id="rId26"/>
                </p:custDataLst>
              </p:nvPr>
            </p:nvSpPr>
            <p:spPr>
              <a:xfrm>
                <a:off x="1809750" y="19561"/>
                <a:ext cx="66675" cy="42841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sz="1200">
                  <a:latin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28" name="Rettangolo 27"/>
              <p:cNvSpPr/>
              <p:nvPr>
                <p:custDataLst>
                  <p:tags r:id="rId27"/>
                </p:custDataLst>
              </p:nvPr>
            </p:nvSpPr>
            <p:spPr>
              <a:xfrm>
                <a:off x="0" y="19561"/>
                <a:ext cx="66675" cy="42841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sz="1200">
                  <a:latin typeface="Tahoma" pitchFamily="34" charset="0"/>
                  <a:cs typeface="Tahoma" pitchFamily="34" charset="0"/>
                </a:endParaRPr>
              </a:p>
            </p:txBody>
          </p:sp>
        </p:grpSp>
      </p:grpSp>
      <p:grpSp>
        <p:nvGrpSpPr>
          <p:cNvPr id="34" name="Gruppo 24"/>
          <p:cNvGrpSpPr>
            <a:grpSpLocks/>
          </p:cNvGrpSpPr>
          <p:nvPr/>
        </p:nvGrpSpPr>
        <p:grpSpPr bwMode="auto">
          <a:xfrm>
            <a:off x="2643450" y="3270839"/>
            <a:ext cx="4568825" cy="1546225"/>
            <a:chOff x="0" y="0"/>
            <a:chExt cx="4568550" cy="1546542"/>
          </a:xfrm>
        </p:grpSpPr>
        <p:grpSp>
          <p:nvGrpSpPr>
            <p:cNvPr id="35" name="Gruppo 25"/>
            <p:cNvGrpSpPr>
              <a:grpSpLocks/>
            </p:cNvGrpSpPr>
            <p:nvPr/>
          </p:nvGrpSpPr>
          <p:grpSpPr bwMode="auto">
            <a:xfrm>
              <a:off x="0" y="1209923"/>
              <a:ext cx="1609628" cy="333443"/>
              <a:chOff x="0" y="248"/>
              <a:chExt cx="1609628" cy="333443"/>
            </a:xfrm>
          </p:grpSpPr>
          <p:grpSp>
            <p:nvGrpSpPr>
              <p:cNvPr id="49" name="Gruppo 40"/>
              <p:cNvGrpSpPr>
                <a:grpSpLocks/>
              </p:cNvGrpSpPr>
              <p:nvPr/>
            </p:nvGrpSpPr>
            <p:grpSpPr bwMode="auto">
              <a:xfrm>
                <a:off x="1228651" y="248"/>
                <a:ext cx="380977" cy="333443"/>
                <a:chOff x="-74" y="248"/>
                <a:chExt cx="380977" cy="333443"/>
              </a:xfrm>
            </p:grpSpPr>
            <p:sp>
              <p:nvSpPr>
                <p:cNvPr id="52" name="Ovale 51"/>
                <p:cNvSpPr/>
                <p:nvPr>
                  <p:custDataLst>
                    <p:tags r:id="rId20"/>
                  </p:custDataLst>
                </p:nvPr>
              </p:nvSpPr>
              <p:spPr>
                <a:xfrm>
                  <a:off x="-74" y="200314"/>
                  <a:ext cx="380977" cy="133377"/>
                </a:xfrm>
                <a:prstGeom prst="ellipse">
                  <a:avLst/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it-IT" sz="1200">
                    <a:latin typeface="Tahoma" pitchFamily="34" charset="0"/>
                    <a:cs typeface="Tahoma" pitchFamily="34" charset="0"/>
                  </a:endParaRPr>
                </a:p>
              </p:txBody>
            </p:sp>
            <p:sp>
              <p:nvSpPr>
                <p:cNvPr id="53" name="Ovale 52"/>
                <p:cNvSpPr/>
                <p:nvPr>
                  <p:custDataLst>
                    <p:tags r:id="rId21"/>
                  </p:custDataLst>
                </p:nvPr>
              </p:nvSpPr>
              <p:spPr>
                <a:xfrm>
                  <a:off x="-74" y="133625"/>
                  <a:ext cx="380977" cy="133377"/>
                </a:xfrm>
                <a:prstGeom prst="ellipse">
                  <a:avLst/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it-IT" sz="1200">
                    <a:latin typeface="Tahoma" pitchFamily="34" charset="0"/>
                    <a:cs typeface="Tahoma" pitchFamily="34" charset="0"/>
                  </a:endParaRPr>
                </a:p>
              </p:txBody>
            </p:sp>
            <p:sp>
              <p:nvSpPr>
                <p:cNvPr id="54" name="Ovale 53"/>
                <p:cNvSpPr/>
                <p:nvPr>
                  <p:custDataLst>
                    <p:tags r:id="rId22"/>
                  </p:custDataLst>
                </p:nvPr>
              </p:nvSpPr>
              <p:spPr>
                <a:xfrm>
                  <a:off x="-74" y="66937"/>
                  <a:ext cx="380977" cy="133377"/>
                </a:xfrm>
                <a:prstGeom prst="ellipse">
                  <a:avLst/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it-IT" sz="1200">
                    <a:latin typeface="Tahoma" pitchFamily="34" charset="0"/>
                    <a:cs typeface="Tahoma" pitchFamily="34" charset="0"/>
                  </a:endParaRPr>
                </a:p>
              </p:txBody>
            </p:sp>
            <p:sp>
              <p:nvSpPr>
                <p:cNvPr id="55" name="Ovale 54"/>
                <p:cNvSpPr/>
                <p:nvPr>
                  <p:custDataLst>
                    <p:tags r:id="rId23"/>
                  </p:custDataLst>
                </p:nvPr>
              </p:nvSpPr>
              <p:spPr>
                <a:xfrm>
                  <a:off x="-74" y="248"/>
                  <a:ext cx="380977" cy="133377"/>
                </a:xfrm>
                <a:prstGeom prst="ellipse">
                  <a:avLst/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it-IT" sz="1200">
                    <a:latin typeface="Tahoma" pitchFamily="34" charset="0"/>
                    <a:cs typeface="Tahoma" pitchFamily="34" charset="0"/>
                  </a:endParaRPr>
                </a:p>
              </p:txBody>
            </p:sp>
          </p:grpSp>
          <p:cxnSp>
            <p:nvCxnSpPr>
              <p:cNvPr id="50" name="Connettore 1 49"/>
              <p:cNvCxnSpPr/>
              <p:nvPr/>
            </p:nvCxnSpPr>
            <p:spPr>
              <a:xfrm>
                <a:off x="333355" y="248"/>
                <a:ext cx="1115946" cy="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Connettore 1 50"/>
              <p:cNvCxnSpPr/>
              <p:nvPr/>
            </p:nvCxnSpPr>
            <p:spPr>
              <a:xfrm>
                <a:off x="0" y="333691"/>
                <a:ext cx="1511209" cy="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" name="Gruppo 26"/>
            <p:cNvGrpSpPr>
              <a:grpSpLocks/>
            </p:cNvGrpSpPr>
            <p:nvPr/>
          </p:nvGrpSpPr>
          <p:grpSpPr bwMode="auto">
            <a:xfrm>
              <a:off x="219062" y="0"/>
              <a:ext cx="2147759" cy="1213099"/>
              <a:chOff x="-13" y="0"/>
              <a:chExt cx="2147759" cy="1213099"/>
            </a:xfrm>
          </p:grpSpPr>
          <p:cxnSp>
            <p:nvCxnSpPr>
              <p:cNvPr id="45" name="Connettore 1 44"/>
              <p:cNvCxnSpPr/>
              <p:nvPr/>
            </p:nvCxnSpPr>
            <p:spPr>
              <a:xfrm rot="16200000">
                <a:off x="-467659" y="627986"/>
                <a:ext cx="1170227" cy="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Connettore 1 45"/>
              <p:cNvCxnSpPr/>
              <p:nvPr/>
            </p:nvCxnSpPr>
            <p:spPr>
              <a:xfrm>
                <a:off x="47609" y="47635"/>
                <a:ext cx="2050927" cy="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" name="Ovale 46"/>
              <p:cNvSpPr/>
              <p:nvPr>
                <p:custDataLst>
                  <p:tags r:id="rId18"/>
                </p:custDataLst>
              </p:nvPr>
            </p:nvSpPr>
            <p:spPr>
              <a:xfrm>
                <a:off x="2076312" y="0"/>
                <a:ext cx="71434" cy="71453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sz="1200">
                  <a:latin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48" name="Ovale 47"/>
              <p:cNvSpPr/>
              <p:nvPr>
                <p:custDataLst>
                  <p:tags r:id="rId19"/>
                </p:custDataLst>
              </p:nvPr>
            </p:nvSpPr>
            <p:spPr>
              <a:xfrm>
                <a:off x="-13" y="9527"/>
                <a:ext cx="71434" cy="71453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sz="1200">
                  <a:latin typeface="Tahoma" pitchFamily="34" charset="0"/>
                  <a:cs typeface="Tahoma" pitchFamily="34" charset="0"/>
                </a:endParaRPr>
              </a:p>
            </p:txBody>
          </p:sp>
        </p:grpSp>
        <p:grpSp>
          <p:nvGrpSpPr>
            <p:cNvPr id="37" name="Gruppo 27"/>
            <p:cNvGrpSpPr>
              <a:grpSpLocks/>
            </p:cNvGrpSpPr>
            <p:nvPr/>
          </p:nvGrpSpPr>
          <p:grpSpPr bwMode="auto">
            <a:xfrm>
              <a:off x="0" y="9527"/>
              <a:ext cx="128580" cy="1537015"/>
              <a:chOff x="0" y="2"/>
              <a:chExt cx="128580" cy="1537015"/>
            </a:xfrm>
          </p:grpSpPr>
          <p:cxnSp>
            <p:nvCxnSpPr>
              <p:cNvPr id="42" name="Connettore 1 41"/>
              <p:cNvCxnSpPr/>
              <p:nvPr/>
            </p:nvCxnSpPr>
            <p:spPr>
              <a:xfrm rot="16200000">
                <a:off x="-743106" y="781212"/>
                <a:ext cx="1511610" cy="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Connettore 1 42"/>
              <p:cNvCxnSpPr/>
              <p:nvPr/>
            </p:nvCxnSpPr>
            <p:spPr>
              <a:xfrm>
                <a:off x="0" y="38110"/>
                <a:ext cx="71434" cy="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Ovale 43"/>
              <p:cNvSpPr/>
              <p:nvPr>
                <p:custDataLst>
                  <p:tags r:id="rId17"/>
                </p:custDataLst>
              </p:nvPr>
            </p:nvSpPr>
            <p:spPr>
              <a:xfrm>
                <a:off x="57146" y="2"/>
                <a:ext cx="71434" cy="71453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sz="1200">
                  <a:latin typeface="Tahoma" pitchFamily="34" charset="0"/>
                  <a:cs typeface="Tahoma" pitchFamily="34" charset="0"/>
                </a:endParaRPr>
              </a:p>
            </p:txBody>
          </p:sp>
        </p:grpSp>
        <p:grpSp>
          <p:nvGrpSpPr>
            <p:cNvPr id="38" name="Gruppo 28"/>
            <p:cNvGrpSpPr>
              <a:grpSpLocks/>
            </p:cNvGrpSpPr>
            <p:nvPr/>
          </p:nvGrpSpPr>
          <p:grpSpPr bwMode="auto">
            <a:xfrm>
              <a:off x="2485875" y="0"/>
              <a:ext cx="2082675" cy="1149586"/>
              <a:chOff x="-150" y="0"/>
              <a:chExt cx="2082675" cy="1149586"/>
            </a:xfrm>
          </p:grpSpPr>
          <p:cxnSp>
            <p:nvCxnSpPr>
              <p:cNvPr id="39" name="Connettore 1 38"/>
              <p:cNvCxnSpPr/>
              <p:nvPr/>
            </p:nvCxnSpPr>
            <p:spPr>
              <a:xfrm>
                <a:off x="28423" y="47635"/>
                <a:ext cx="2052515" cy="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Connettore 1 39"/>
              <p:cNvCxnSpPr/>
              <p:nvPr/>
            </p:nvCxnSpPr>
            <p:spPr>
              <a:xfrm rot="16200000">
                <a:off x="1533137" y="600198"/>
                <a:ext cx="1098776" cy="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" name="Ovale 40"/>
              <p:cNvSpPr/>
              <p:nvPr>
                <p:custDataLst>
                  <p:tags r:id="rId16"/>
                </p:custDataLst>
              </p:nvPr>
            </p:nvSpPr>
            <p:spPr>
              <a:xfrm>
                <a:off x="-150" y="0"/>
                <a:ext cx="71434" cy="71453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sz="1200">
                  <a:latin typeface="Tahoma" pitchFamily="34" charset="0"/>
                  <a:cs typeface="Tahoma" pitchFamily="34" charset="0"/>
                </a:endParaRPr>
              </a:p>
            </p:txBody>
          </p:sp>
        </p:grpSp>
      </p:grpSp>
      <p:pic>
        <p:nvPicPr>
          <p:cNvPr id="56" name="Immagine 55" descr="http://t3.gstatic.com/images?q=tbn:ANd9GcQy54nKBRebjzcCXmjhd-waXIAk4rXmKcJ4OvoXT5PvzkGWUybq2g"/>
          <p:cNvPicPr>
            <a:picLocks noChangeAspect="1" noChangeArrowheads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400000">
            <a:off x="4243650" y="4823414"/>
            <a:ext cx="977900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" name="Immagine 56" descr="http://t3.gstatic.com/images?q=tbn:ANd9GcQy54nKBRebjzcCXmjhd-waXIAk4rXmKcJ4OvoXT5PvzkGWUybq2g"/>
          <p:cNvPicPr>
            <a:picLocks noChangeAspect="1" noChangeArrowheads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3180000">
            <a:off x="4336519" y="4990895"/>
            <a:ext cx="979488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Immagine 57" descr="http://t3.gstatic.com/images?q=tbn:ANd9GcQy54nKBRebjzcCXmjhd-waXIAk4rXmKcJ4OvoXT5PvzkGWUybq2g"/>
          <p:cNvPicPr>
            <a:picLocks noChangeAspect="1" noChangeArrowheads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080000">
            <a:off x="4480188" y="5121864"/>
            <a:ext cx="977900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" name="Ovale 58"/>
          <p:cNvSpPr/>
          <p:nvPr>
            <p:custDataLst>
              <p:tags r:id="rId3"/>
            </p:custDataLst>
          </p:nvPr>
        </p:nvSpPr>
        <p:spPr>
          <a:xfrm>
            <a:off x="4254763" y="4463052"/>
            <a:ext cx="107950" cy="10795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200">
              <a:latin typeface="Tahoma" pitchFamily="34" charset="0"/>
              <a:cs typeface="Tahoma" pitchFamily="34" charset="0"/>
            </a:endParaRPr>
          </a:p>
        </p:txBody>
      </p:sp>
      <p:sp>
        <p:nvSpPr>
          <p:cNvPr id="60" name="Ovale 59"/>
          <p:cNvSpPr/>
          <p:nvPr>
            <p:custDataLst>
              <p:tags r:id="rId4"/>
            </p:custDataLst>
          </p:nvPr>
        </p:nvSpPr>
        <p:spPr>
          <a:xfrm>
            <a:off x="4264288" y="4601164"/>
            <a:ext cx="107950" cy="10795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200">
              <a:latin typeface="Tahoma" pitchFamily="34" charset="0"/>
              <a:cs typeface="Tahoma" pitchFamily="34" charset="0"/>
            </a:endParaRPr>
          </a:p>
        </p:txBody>
      </p:sp>
      <p:sp>
        <p:nvSpPr>
          <p:cNvPr id="61" name="Ovale 60"/>
          <p:cNvSpPr/>
          <p:nvPr>
            <p:custDataLst>
              <p:tags r:id="rId5"/>
            </p:custDataLst>
          </p:nvPr>
        </p:nvSpPr>
        <p:spPr>
          <a:xfrm>
            <a:off x="4264288" y="4709114"/>
            <a:ext cx="107950" cy="10795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200">
              <a:latin typeface="Tahoma" pitchFamily="34" charset="0"/>
              <a:cs typeface="Tahoma" pitchFamily="34" charset="0"/>
            </a:endParaRPr>
          </a:p>
        </p:txBody>
      </p:sp>
      <p:sp>
        <p:nvSpPr>
          <p:cNvPr id="62" name="CasellaDiTesto 61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214532" y="4005989"/>
            <a:ext cx="87684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Flusso e</a:t>
            </a:r>
            <a:r>
              <a:rPr lang="it-IT" sz="1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63" name="CasellaDiTesto 62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097600" y="5660027"/>
            <a:ext cx="82073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Raggi X</a:t>
            </a:r>
          </a:p>
        </p:txBody>
      </p:sp>
      <p:sp>
        <p:nvSpPr>
          <p:cNvPr id="64" name="CasellaDiTesto 63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643063" y="5439364"/>
            <a:ext cx="357146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it-IT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Catodo: filamento Tungsteno</a:t>
            </a:r>
          </a:p>
          <a:p>
            <a:pPr algn="ctr" eaLnBrk="1" hangingPunct="1"/>
            <a:r>
              <a:rPr lang="it-IT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it-IT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(alto numero atomico e bassa energia di ionizzazione )</a:t>
            </a:r>
          </a:p>
        </p:txBody>
      </p:sp>
      <p:sp>
        <p:nvSpPr>
          <p:cNvPr id="65" name="CasellaDiTesto 64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5312038" y="5586183"/>
            <a:ext cx="179863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it-IT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Anodo: targhetta </a:t>
            </a:r>
            <a:r>
              <a:rPr lang="it-IT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 metallo </a:t>
            </a:r>
            <a:r>
              <a:rPr lang="it-IT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(molibdeno)</a:t>
            </a:r>
            <a:endParaRPr lang="it-IT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CasellaDiTesto 65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932375" y="3089864"/>
            <a:ext cx="889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1600" b="1">
                <a:latin typeface="Tahoma" pitchFamily="34" charset="0"/>
                <a:cs typeface="Tahoma" pitchFamily="34" charset="0"/>
              </a:rPr>
              <a:t>-</a:t>
            </a:r>
          </a:p>
        </p:txBody>
      </p:sp>
      <p:sp>
        <p:nvSpPr>
          <p:cNvPr id="67" name="CasellaDiTesto 66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5194563" y="3102564"/>
            <a:ext cx="16827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1600" b="1">
                <a:latin typeface="Tahoma" pitchFamily="34" charset="0"/>
                <a:cs typeface="Tahoma" pitchFamily="34" charset="0"/>
              </a:rPr>
              <a:t>+</a:t>
            </a:r>
          </a:p>
        </p:txBody>
      </p:sp>
      <p:sp>
        <p:nvSpPr>
          <p:cNvPr id="68" name="CasellaDiTesto 67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2689488" y="3102564"/>
            <a:ext cx="16827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1600" b="1">
                <a:latin typeface="Tahoma" pitchFamily="34" charset="0"/>
                <a:cs typeface="Tahoma" pitchFamily="34" charset="0"/>
              </a:rPr>
              <a:t>+</a:t>
            </a:r>
          </a:p>
        </p:txBody>
      </p:sp>
      <p:sp>
        <p:nvSpPr>
          <p:cNvPr id="69" name="CasellaDiTesto 68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4904050" y="3102564"/>
            <a:ext cx="889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1600" b="1">
                <a:latin typeface="Tahoma" pitchFamily="34" charset="0"/>
                <a:cs typeface="Tahoma" pitchFamily="34" charset="0"/>
              </a:rPr>
              <a:t>-</a:t>
            </a:r>
          </a:p>
        </p:txBody>
      </p:sp>
      <p:cxnSp>
        <p:nvCxnSpPr>
          <p:cNvPr id="70" name="Connettore 2 69"/>
          <p:cNvCxnSpPr>
            <a:stCxn id="74" idx="2"/>
            <a:endCxn id="54" idx="3"/>
          </p:cNvCxnSpPr>
          <p:nvPr/>
        </p:nvCxnSpPr>
        <p:spPr>
          <a:xfrm>
            <a:off x="1306884" y="4241962"/>
            <a:ext cx="2621087" cy="4190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nettore 2 70"/>
          <p:cNvCxnSpPr/>
          <p:nvPr/>
        </p:nvCxnSpPr>
        <p:spPr>
          <a:xfrm flipH="1" flipV="1">
            <a:off x="5696213" y="5125039"/>
            <a:ext cx="419100" cy="47942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nettore 2 60"/>
          <p:cNvCxnSpPr/>
          <p:nvPr/>
        </p:nvCxnSpPr>
        <p:spPr>
          <a:xfrm flipH="1" flipV="1">
            <a:off x="7121788" y="4890089"/>
            <a:ext cx="419100" cy="47942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CasellaDiTesto 53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7097975" y="5370159"/>
            <a:ext cx="190182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it-IT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 di raffreddamento</a:t>
            </a:r>
          </a:p>
        </p:txBody>
      </p:sp>
      <p:sp>
        <p:nvSpPr>
          <p:cNvPr id="74" name="CasellaDiTesto 73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89379" y="3410965"/>
            <a:ext cx="243501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it-IT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Riscaldamento: passaggio </a:t>
            </a:r>
            <a:r>
              <a:rPr lang="it-IT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di corrente continua (effetto Joule)</a:t>
            </a:r>
          </a:p>
        </p:txBody>
      </p:sp>
      <p:cxnSp>
        <p:nvCxnSpPr>
          <p:cNvPr id="75" name="Connettore 2 74"/>
          <p:cNvCxnSpPr/>
          <p:nvPr/>
        </p:nvCxnSpPr>
        <p:spPr>
          <a:xfrm flipV="1">
            <a:off x="3627700" y="4998039"/>
            <a:ext cx="419100" cy="4778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2857763" y="6444642"/>
            <a:ext cx="5497250" cy="365125"/>
          </a:xfrm>
        </p:spPr>
        <p:txBody>
          <a:bodyPr/>
          <a:lstStyle/>
          <a:p>
            <a:r>
              <a:rPr lang="it-IT" dirty="0" smtClean="0"/>
              <a:t>Alternanza scuola-lavoro, 19 marzo 2019, Istituto di Cristallografia-CNR, Bari</a:t>
            </a:r>
            <a:endParaRPr lang="en-GB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8714213" y="1662960"/>
            <a:ext cx="3293326" cy="2412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631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3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3.7037E-7 L 0.09358 -0.00255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7000" y="-139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1"/>
                                            </p:cond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3" presetID="63" presetClass="path" presetSubtype="0" repeatCount="indefinite" accel="50000" decel="5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1.94444E-6 -3.7037E-6 L 0.10035 0.00047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1700" y="23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3"/>
                                            </p:cond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5" presetID="63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4.81481E-6 L 0.10226 0.0025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0400" y="116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5"/>
                                            </p:cond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100"/>
                            </p:stCondLst>
                            <p:childTnLst>
                              <p:par>
                                <p:cTn id="28" presetID="10" presetClass="entr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8"/>
                                            </p:cond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1" presetID="10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1"/>
                                            </p:cond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4" presetID="10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4"/>
                                            </p:cond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59" grpId="1" animBg="1"/>
      <p:bldP spid="60" grpId="0" animBg="1"/>
      <p:bldP spid="60" grpId="1" animBg="1"/>
      <p:bldP spid="61" grpId="0" animBg="1"/>
      <p:bldP spid="61" grpId="1" animBg="1"/>
      <p:bldP spid="62" grpId="0"/>
      <p:bldP spid="6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BFE71-7623-4C60-9342-50703C54D46D}" type="slidenum">
              <a:rPr lang="en-GB" smtClean="0"/>
              <a:t>3</a:t>
            </a:fld>
            <a:endParaRPr lang="en-GB" dirty="0"/>
          </a:p>
        </p:txBody>
      </p:sp>
      <p:sp>
        <p:nvSpPr>
          <p:cNvPr id="4" name="Segnaposto piè di pagina 12"/>
          <p:cNvSpPr>
            <a:spLocks noGrp="1"/>
          </p:cNvSpPr>
          <p:nvPr>
            <p:ph type="ftr" sz="quarter" idx="11"/>
          </p:nvPr>
        </p:nvSpPr>
        <p:spPr>
          <a:xfrm>
            <a:off x="2326986" y="6538912"/>
            <a:ext cx="5834406" cy="246221"/>
          </a:xfrm>
        </p:spPr>
        <p:txBody>
          <a:bodyPr>
            <a:noAutofit/>
          </a:bodyPr>
          <a:lstStyle/>
          <a:p>
            <a:r>
              <a:rPr lang="it-IT" sz="1000" i="1" smtClean="0">
                <a:latin typeface="Arial" panose="020B0604020202020204" pitchFamily="34" charset="0"/>
                <a:cs typeface="Arial" panose="020B0604020202020204" pitchFamily="34" charset="0"/>
              </a:rPr>
              <a:t>Alternanza scuola-lavoro, 19 marzo 2019, Istituto di Cristallografia-CNR, Bari</a:t>
            </a:r>
            <a:endParaRPr lang="en-GB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3798987" y="58016"/>
            <a:ext cx="44230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Simmetria nei cristalli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615308" y="638620"/>
            <a:ext cx="662463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en-US" sz="3200" dirty="0" smtClean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 STATO </a:t>
            </a:r>
            <a:r>
              <a:rPr lang="it-IT" altLang="en-US" sz="3200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CRISTALLINO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1" y="1324420"/>
            <a:ext cx="12286268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it-IT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it-IT" altLang="en-US" sz="2800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ripetizione regolare di un motivo</a:t>
            </a:r>
            <a:r>
              <a:rPr lang="it-IT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(molecola o gruppi di molecole) è la proprietà fondamentale dello stato cristallino. 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1" y="2957739"/>
            <a:ext cx="7633461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it-IT" altLang="en-US" sz="2800" dirty="0" smtClean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Ripetizione di un motivo</a:t>
            </a:r>
            <a:r>
              <a:rPr lang="it-IT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: esempio di un cristallo bidimensionale</a:t>
            </a:r>
            <a:endParaRPr lang="it-IT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9" descr="motivoripetu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33461" y="2305911"/>
            <a:ext cx="4400747" cy="405043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Rettangolo 1"/>
          <p:cNvSpPr/>
          <p:nvPr/>
        </p:nvSpPr>
        <p:spPr>
          <a:xfrm>
            <a:off x="1" y="4905593"/>
            <a:ext cx="793019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just">
              <a:buClr>
                <a:srgbClr val="FF3300"/>
              </a:buClr>
              <a:buFont typeface="Wingdings" panose="05000000000000000000" pitchFamily="2" charset="2"/>
              <a:buNone/>
            </a:pPr>
            <a:r>
              <a:rPr lang="it-IT" altLang="en-US" sz="2800" b="1" dirty="0">
                <a:cs typeface="Arial" panose="020B0604020202020204" pitchFamily="34" charset="0"/>
              </a:rPr>
              <a:t>Associando al motivo fondamentale un punto, </a:t>
            </a:r>
            <a:r>
              <a:rPr lang="it-IT" altLang="en-US" sz="2800" b="1" dirty="0">
                <a:solidFill>
                  <a:srgbClr val="FF0000"/>
                </a:solidFill>
                <a:cs typeface="Arial" panose="020B0604020202020204" pitchFamily="34" charset="0"/>
              </a:rPr>
              <a:t>il cristallo può essere </a:t>
            </a:r>
            <a:r>
              <a:rPr lang="it-IT" altLang="en-US" sz="2800" b="1" dirty="0">
                <a:cs typeface="Arial" panose="020B0604020202020204" pitchFamily="34" charset="0"/>
              </a:rPr>
              <a:t>descritto più semplicemente </a:t>
            </a:r>
            <a:r>
              <a:rPr lang="it-IT" altLang="en-US" sz="2800" b="1" dirty="0">
                <a:solidFill>
                  <a:srgbClr val="FF0000"/>
                </a:solidFill>
                <a:cs typeface="Arial" panose="020B0604020202020204" pitchFamily="34" charset="0"/>
              </a:rPr>
              <a:t>da</a:t>
            </a:r>
            <a:r>
              <a:rPr lang="it-IT" altLang="en-US" sz="2800" b="1" dirty="0">
                <a:cs typeface="Arial" panose="020B0604020202020204" pitchFamily="34" charset="0"/>
              </a:rPr>
              <a:t> un insieme di punti ordinati periodicamente: il </a:t>
            </a:r>
            <a:r>
              <a:rPr lang="it-IT" altLang="en-US" sz="2800" b="1" dirty="0">
                <a:solidFill>
                  <a:srgbClr val="FF0000"/>
                </a:solidFill>
                <a:cs typeface="Arial" panose="020B0604020202020204" pitchFamily="34" charset="0"/>
              </a:rPr>
              <a:t>reticolo</a:t>
            </a:r>
            <a:r>
              <a:rPr lang="it-IT" altLang="en-US" sz="2800" b="1" dirty="0"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39" name="Gruppo 38"/>
          <p:cNvGrpSpPr/>
          <p:nvPr/>
        </p:nvGrpSpPr>
        <p:grpSpPr>
          <a:xfrm>
            <a:off x="8090668" y="2670819"/>
            <a:ext cx="3783064" cy="2868871"/>
            <a:chOff x="8070492" y="2657526"/>
            <a:chExt cx="3783064" cy="2868871"/>
          </a:xfrm>
        </p:grpSpPr>
        <p:sp>
          <p:nvSpPr>
            <p:cNvPr id="10" name="Ovale 9"/>
            <p:cNvSpPr/>
            <p:nvPr/>
          </p:nvSpPr>
          <p:spPr>
            <a:xfrm>
              <a:off x="8429946" y="2657527"/>
              <a:ext cx="212889" cy="2192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ysClr val="windowText" lastClr="000000"/>
                </a:solidFill>
              </a:endParaRPr>
            </a:p>
          </p:txBody>
        </p:sp>
        <p:sp>
          <p:nvSpPr>
            <p:cNvPr id="11" name="Ovale 10"/>
            <p:cNvSpPr/>
            <p:nvPr/>
          </p:nvSpPr>
          <p:spPr>
            <a:xfrm>
              <a:off x="9002732" y="2657527"/>
              <a:ext cx="212889" cy="2192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Ovale 11"/>
            <p:cNvSpPr/>
            <p:nvPr/>
          </p:nvSpPr>
          <p:spPr>
            <a:xfrm>
              <a:off x="9575518" y="2657527"/>
              <a:ext cx="212889" cy="2192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Ovale 12"/>
            <p:cNvSpPr/>
            <p:nvPr/>
          </p:nvSpPr>
          <p:spPr>
            <a:xfrm>
              <a:off x="10090742" y="2657526"/>
              <a:ext cx="212889" cy="2192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ysClr val="windowText" lastClr="000000"/>
                </a:solidFill>
              </a:endParaRPr>
            </a:p>
          </p:txBody>
        </p:sp>
        <p:sp>
          <p:nvSpPr>
            <p:cNvPr id="14" name="Ovale 13"/>
            <p:cNvSpPr/>
            <p:nvPr/>
          </p:nvSpPr>
          <p:spPr>
            <a:xfrm>
              <a:off x="10608091" y="2657526"/>
              <a:ext cx="212889" cy="2192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ysClr val="windowText" lastClr="000000"/>
                </a:solidFill>
              </a:endParaRPr>
            </a:p>
          </p:txBody>
        </p:sp>
        <p:pic>
          <p:nvPicPr>
            <p:cNvPr id="15" name="Immagine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114499" y="2657526"/>
              <a:ext cx="219475" cy="231668"/>
            </a:xfrm>
            <a:prstGeom prst="rect">
              <a:avLst/>
            </a:prstGeom>
          </p:spPr>
        </p:pic>
        <p:sp>
          <p:nvSpPr>
            <p:cNvPr id="16" name="Ovale 15"/>
            <p:cNvSpPr/>
            <p:nvPr/>
          </p:nvSpPr>
          <p:spPr>
            <a:xfrm>
              <a:off x="11640667" y="2669975"/>
              <a:ext cx="212889" cy="2192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Ovale 16"/>
            <p:cNvSpPr/>
            <p:nvPr/>
          </p:nvSpPr>
          <p:spPr>
            <a:xfrm>
              <a:off x="8355028" y="3526369"/>
              <a:ext cx="212889" cy="2192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ysClr val="windowText" lastClr="000000"/>
                </a:solidFill>
              </a:endParaRPr>
            </a:p>
          </p:txBody>
        </p:sp>
        <p:sp>
          <p:nvSpPr>
            <p:cNvPr id="18" name="Ovale 17"/>
            <p:cNvSpPr/>
            <p:nvPr/>
          </p:nvSpPr>
          <p:spPr>
            <a:xfrm>
              <a:off x="8896782" y="3542275"/>
              <a:ext cx="212889" cy="2192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Ovale 18"/>
            <p:cNvSpPr/>
            <p:nvPr/>
          </p:nvSpPr>
          <p:spPr>
            <a:xfrm>
              <a:off x="9436389" y="3526369"/>
              <a:ext cx="212889" cy="2192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ysClr val="windowText" lastClr="000000"/>
                </a:solidFill>
              </a:endParaRPr>
            </a:p>
          </p:txBody>
        </p:sp>
        <p:sp>
          <p:nvSpPr>
            <p:cNvPr id="20" name="Ovale 19"/>
            <p:cNvSpPr/>
            <p:nvPr/>
          </p:nvSpPr>
          <p:spPr>
            <a:xfrm>
              <a:off x="9948848" y="3538818"/>
              <a:ext cx="212889" cy="2192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Ovale 20"/>
            <p:cNvSpPr/>
            <p:nvPr/>
          </p:nvSpPr>
          <p:spPr>
            <a:xfrm>
              <a:off x="10488455" y="3538818"/>
              <a:ext cx="212889" cy="2192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ysClr val="windowText" lastClr="000000"/>
                </a:solidFill>
              </a:endParaRPr>
            </a:p>
          </p:txBody>
        </p:sp>
        <p:pic>
          <p:nvPicPr>
            <p:cNvPr id="22" name="Immagine 2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974520" y="3538818"/>
              <a:ext cx="219475" cy="231668"/>
            </a:xfrm>
            <a:prstGeom prst="rect">
              <a:avLst/>
            </a:prstGeom>
          </p:spPr>
        </p:pic>
        <p:sp>
          <p:nvSpPr>
            <p:cNvPr id="23" name="Ovale 22"/>
            <p:cNvSpPr/>
            <p:nvPr/>
          </p:nvSpPr>
          <p:spPr>
            <a:xfrm>
              <a:off x="11508957" y="3555927"/>
              <a:ext cx="212889" cy="2192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ysClr val="windowText" lastClr="000000"/>
                </a:solidFill>
              </a:endParaRPr>
            </a:p>
          </p:txBody>
        </p:sp>
        <p:sp>
          <p:nvSpPr>
            <p:cNvPr id="24" name="Ovale 23"/>
            <p:cNvSpPr/>
            <p:nvPr/>
          </p:nvSpPr>
          <p:spPr>
            <a:xfrm>
              <a:off x="8162063" y="4404077"/>
              <a:ext cx="212889" cy="2192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ysClr val="windowText" lastClr="000000"/>
                </a:solidFill>
              </a:endParaRPr>
            </a:p>
          </p:txBody>
        </p:sp>
        <p:sp>
          <p:nvSpPr>
            <p:cNvPr id="25" name="Ovale 24"/>
            <p:cNvSpPr/>
            <p:nvPr/>
          </p:nvSpPr>
          <p:spPr>
            <a:xfrm>
              <a:off x="8734849" y="4404077"/>
              <a:ext cx="212889" cy="2192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Ovale 25"/>
            <p:cNvSpPr/>
            <p:nvPr/>
          </p:nvSpPr>
          <p:spPr>
            <a:xfrm>
              <a:off x="9307635" y="4404077"/>
              <a:ext cx="212889" cy="2192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Ovale 26"/>
            <p:cNvSpPr/>
            <p:nvPr/>
          </p:nvSpPr>
          <p:spPr>
            <a:xfrm>
              <a:off x="9801546" y="4420110"/>
              <a:ext cx="212889" cy="2192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ysClr val="windowText" lastClr="000000"/>
                </a:solidFill>
              </a:endParaRPr>
            </a:p>
          </p:txBody>
        </p:sp>
        <p:sp>
          <p:nvSpPr>
            <p:cNvPr id="28" name="Ovale 27"/>
            <p:cNvSpPr/>
            <p:nvPr/>
          </p:nvSpPr>
          <p:spPr>
            <a:xfrm>
              <a:off x="10340208" y="4404076"/>
              <a:ext cx="212889" cy="2192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ysClr val="windowText" lastClr="000000"/>
                </a:solidFill>
              </a:endParaRPr>
            </a:p>
          </p:txBody>
        </p:sp>
        <p:pic>
          <p:nvPicPr>
            <p:cNvPr id="29" name="Immagine 2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846616" y="4404076"/>
              <a:ext cx="219475" cy="231668"/>
            </a:xfrm>
            <a:prstGeom prst="rect">
              <a:avLst/>
            </a:prstGeom>
          </p:spPr>
        </p:pic>
        <p:sp>
          <p:nvSpPr>
            <p:cNvPr id="30" name="Ovale 29"/>
            <p:cNvSpPr/>
            <p:nvPr/>
          </p:nvSpPr>
          <p:spPr>
            <a:xfrm>
              <a:off x="11372784" y="4416525"/>
              <a:ext cx="212889" cy="2192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ysClr val="windowText" lastClr="000000"/>
                </a:solidFill>
              </a:endParaRPr>
            </a:p>
          </p:txBody>
        </p:sp>
        <p:sp>
          <p:nvSpPr>
            <p:cNvPr id="31" name="Ovale 30"/>
            <p:cNvSpPr/>
            <p:nvPr/>
          </p:nvSpPr>
          <p:spPr>
            <a:xfrm>
              <a:off x="8070492" y="5287116"/>
              <a:ext cx="212889" cy="2192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ysClr val="windowText" lastClr="000000"/>
                </a:solidFill>
              </a:endParaRPr>
            </a:p>
          </p:txBody>
        </p:sp>
        <p:sp>
          <p:nvSpPr>
            <p:cNvPr id="32" name="Ovale 31"/>
            <p:cNvSpPr/>
            <p:nvPr/>
          </p:nvSpPr>
          <p:spPr>
            <a:xfrm>
              <a:off x="8627093" y="5299564"/>
              <a:ext cx="212889" cy="2192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ysClr val="windowText" lastClr="000000"/>
                </a:solidFill>
              </a:endParaRPr>
            </a:p>
          </p:txBody>
        </p:sp>
        <p:sp>
          <p:nvSpPr>
            <p:cNvPr id="33" name="Ovale 32"/>
            <p:cNvSpPr/>
            <p:nvPr/>
          </p:nvSpPr>
          <p:spPr>
            <a:xfrm>
              <a:off x="9133501" y="5276950"/>
              <a:ext cx="212889" cy="2192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ysClr val="windowText" lastClr="000000"/>
                </a:solidFill>
              </a:endParaRPr>
            </a:p>
          </p:txBody>
        </p:sp>
        <p:sp>
          <p:nvSpPr>
            <p:cNvPr id="34" name="Ovale 33"/>
            <p:cNvSpPr/>
            <p:nvPr/>
          </p:nvSpPr>
          <p:spPr>
            <a:xfrm>
              <a:off x="9625132" y="5287115"/>
              <a:ext cx="212889" cy="2192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ysClr val="windowText" lastClr="000000"/>
                </a:solidFill>
              </a:endParaRPr>
            </a:p>
          </p:txBody>
        </p:sp>
        <p:sp>
          <p:nvSpPr>
            <p:cNvPr id="35" name="Ovale 34"/>
            <p:cNvSpPr/>
            <p:nvPr/>
          </p:nvSpPr>
          <p:spPr>
            <a:xfrm>
              <a:off x="10180220" y="5299564"/>
              <a:ext cx="212889" cy="2192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ysClr val="windowText" lastClr="000000"/>
                </a:solidFill>
              </a:endParaRPr>
            </a:p>
          </p:txBody>
        </p:sp>
        <p:pic>
          <p:nvPicPr>
            <p:cNvPr id="36" name="Immagine 3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647816" y="5294729"/>
              <a:ext cx="219475" cy="231668"/>
            </a:xfrm>
            <a:prstGeom prst="rect">
              <a:avLst/>
            </a:prstGeom>
          </p:spPr>
        </p:pic>
        <p:sp>
          <p:nvSpPr>
            <p:cNvPr id="37" name="Ovale 36"/>
            <p:cNvSpPr/>
            <p:nvPr/>
          </p:nvSpPr>
          <p:spPr>
            <a:xfrm>
              <a:off x="11184471" y="5307178"/>
              <a:ext cx="212889" cy="2192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ysClr val="windowText" lastClr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31133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>
          <a:xfrm>
            <a:off x="8610600" y="7157629"/>
            <a:ext cx="2743200" cy="365125"/>
          </a:xfrm>
        </p:spPr>
        <p:txBody>
          <a:bodyPr/>
          <a:lstStyle/>
          <a:p>
            <a:fld id="{7E1BFE71-7623-4C60-9342-50703C54D46D}" type="slidenum">
              <a:rPr lang="en-GB" smtClean="0"/>
              <a:t>30</a:t>
            </a:fld>
            <a:endParaRPr lang="en-GB"/>
          </a:p>
        </p:txBody>
      </p:sp>
      <p:sp>
        <p:nvSpPr>
          <p:cNvPr id="56" name="Rectangle 35"/>
          <p:cNvSpPr/>
          <p:nvPr>
            <p:custDataLst>
              <p:tags r:id="rId1"/>
            </p:custDataLst>
          </p:nvPr>
        </p:nvSpPr>
        <p:spPr>
          <a:xfrm>
            <a:off x="1870710" y="1801404"/>
            <a:ext cx="1347788" cy="442800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57" name="Rectangle 52"/>
          <p:cNvSpPr/>
          <p:nvPr>
            <p:custDataLst>
              <p:tags r:id="rId2"/>
            </p:custDataLst>
          </p:nvPr>
        </p:nvSpPr>
        <p:spPr>
          <a:xfrm>
            <a:off x="8749348" y="1801404"/>
            <a:ext cx="1546225" cy="4428000"/>
          </a:xfrm>
          <a:prstGeom prst="rect">
            <a:avLst/>
          </a:prstGeom>
          <a:solidFill>
            <a:srgbClr val="FFFF8B">
              <a:alpha val="92157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58" name="Rectangle 51"/>
          <p:cNvSpPr/>
          <p:nvPr>
            <p:custDataLst>
              <p:tags r:id="rId3"/>
            </p:custDataLst>
          </p:nvPr>
        </p:nvSpPr>
        <p:spPr>
          <a:xfrm>
            <a:off x="7193598" y="1801404"/>
            <a:ext cx="1458912" cy="4428000"/>
          </a:xfrm>
          <a:prstGeom prst="rect">
            <a:avLst/>
          </a:prstGeom>
          <a:solidFill>
            <a:srgbClr val="FFFF8B">
              <a:alpha val="92157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62" name="Rectangle 49"/>
          <p:cNvSpPr/>
          <p:nvPr>
            <p:custDataLst>
              <p:tags r:id="rId4"/>
            </p:custDataLst>
          </p:nvPr>
        </p:nvSpPr>
        <p:spPr>
          <a:xfrm>
            <a:off x="3382010" y="1801404"/>
            <a:ext cx="1092200" cy="4428000"/>
          </a:xfrm>
          <a:prstGeom prst="rect">
            <a:avLst/>
          </a:prstGeom>
          <a:solidFill>
            <a:srgbClr val="FFFF8B">
              <a:alpha val="92157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63" name="Rectangle 50"/>
          <p:cNvSpPr/>
          <p:nvPr>
            <p:custDataLst>
              <p:tags r:id="rId5"/>
            </p:custDataLst>
          </p:nvPr>
        </p:nvSpPr>
        <p:spPr>
          <a:xfrm>
            <a:off x="4699635" y="1801405"/>
            <a:ext cx="2412000" cy="4406899"/>
          </a:xfrm>
          <a:prstGeom prst="rect">
            <a:avLst/>
          </a:prstGeom>
          <a:solidFill>
            <a:srgbClr val="FFFF4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64" name="Line 2"/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>
            <a:off x="3391535" y="3217454"/>
            <a:ext cx="5895975" cy="1588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5" name="Oval 3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923473" y="1983967"/>
            <a:ext cx="284162" cy="2460625"/>
          </a:xfrm>
          <a:prstGeom prst="ellipse">
            <a:avLst/>
          </a:prstGeom>
          <a:solidFill>
            <a:srgbClr val="00B0F0"/>
          </a:solidFill>
          <a:ln w="9525">
            <a:solidFill>
              <a:srgbClr val="00FFCC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it-IT" sz="2400">
              <a:latin typeface="Comic Sans MS" pitchFamily="66" charset="0"/>
            </a:endParaRPr>
          </a:p>
        </p:txBody>
      </p:sp>
      <p:sp>
        <p:nvSpPr>
          <p:cNvPr id="66" name="Line 4"/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 flipV="1">
            <a:off x="3675698" y="2820579"/>
            <a:ext cx="0" cy="754063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 type="triangl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7" name="Text Box 6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453448" y="1801404"/>
            <a:ext cx="91723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it-IT" sz="1600" b="1" i="1" dirty="0">
                <a:latin typeface="Perpetua" pitchFamily="18" charset="0"/>
              </a:rPr>
              <a:t>Oggetto/</a:t>
            </a:r>
          </a:p>
          <a:p>
            <a:r>
              <a:rPr lang="it-IT" sz="1600" b="1" i="1" dirty="0">
                <a:latin typeface="Perpetua" pitchFamily="18" charset="0"/>
              </a:rPr>
              <a:t>Cristallo</a:t>
            </a:r>
            <a:endParaRPr lang="en-US" sz="1600" b="1" i="1" dirty="0">
              <a:latin typeface="Perpetua" pitchFamily="18" charset="0"/>
            </a:endParaRPr>
          </a:p>
        </p:txBody>
      </p:sp>
      <p:sp>
        <p:nvSpPr>
          <p:cNvPr id="68" name="Line 8"/>
          <p:cNvSpPr>
            <a:spLocks noChangeShapeType="1"/>
          </p:cNvSpPr>
          <p:nvPr>
            <p:custDataLst>
              <p:tags r:id="rId10"/>
            </p:custDataLst>
          </p:nvPr>
        </p:nvSpPr>
        <p:spPr bwMode="auto">
          <a:xfrm flipH="1">
            <a:off x="8947785" y="2264954"/>
            <a:ext cx="0" cy="2066925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 type="triangl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grpSp>
        <p:nvGrpSpPr>
          <p:cNvPr id="69" name="Group 10"/>
          <p:cNvGrpSpPr>
            <a:grpSpLocks/>
          </p:cNvGrpSpPr>
          <p:nvPr/>
        </p:nvGrpSpPr>
        <p:grpSpPr bwMode="auto">
          <a:xfrm>
            <a:off x="5136597" y="1788704"/>
            <a:ext cx="1998542" cy="2655888"/>
            <a:chOff x="2144" y="803"/>
            <a:chExt cx="1600" cy="2400"/>
          </a:xfrm>
        </p:grpSpPr>
        <p:sp>
          <p:nvSpPr>
            <p:cNvPr id="70" name="Line 11"/>
            <p:cNvSpPr>
              <a:spLocks noChangeShapeType="1"/>
            </p:cNvSpPr>
            <p:nvPr>
              <p:custDataLst>
                <p:tags r:id="rId35"/>
              </p:custDataLst>
            </p:nvPr>
          </p:nvSpPr>
          <p:spPr bwMode="auto">
            <a:xfrm>
              <a:off x="2925" y="844"/>
              <a:ext cx="0" cy="235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71" name="Text Box 12"/>
            <p:cNvSpPr txBox="1">
              <a:spLocks noChangeArrowheads="1"/>
            </p:cNvSpPr>
            <p:nvPr>
              <p:custDataLst>
                <p:tags r:id="rId36"/>
              </p:custDataLst>
            </p:nvPr>
          </p:nvSpPr>
          <p:spPr bwMode="auto">
            <a:xfrm>
              <a:off x="2144" y="803"/>
              <a:ext cx="1600" cy="3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it-IT" sz="1600" b="1" i="1" dirty="0">
                  <a:latin typeface="Perpetua" pitchFamily="18" charset="0"/>
                </a:rPr>
                <a:t>Pattern di diffrazione</a:t>
              </a:r>
            </a:p>
          </p:txBody>
        </p:sp>
      </p:grpSp>
      <p:grpSp>
        <p:nvGrpSpPr>
          <p:cNvPr id="72" name="Group 13"/>
          <p:cNvGrpSpPr>
            <a:grpSpLocks/>
          </p:cNvGrpSpPr>
          <p:nvPr/>
        </p:nvGrpSpPr>
        <p:grpSpPr bwMode="auto">
          <a:xfrm>
            <a:off x="3674110" y="2314167"/>
            <a:ext cx="5273675" cy="2058987"/>
            <a:chOff x="975" y="1162"/>
            <a:chExt cx="4218" cy="1860"/>
          </a:xfrm>
        </p:grpSpPr>
        <p:grpSp>
          <p:nvGrpSpPr>
            <p:cNvPr id="73" name="Group 14"/>
            <p:cNvGrpSpPr>
              <a:grpSpLocks/>
            </p:cNvGrpSpPr>
            <p:nvPr/>
          </p:nvGrpSpPr>
          <p:grpSpPr bwMode="auto">
            <a:xfrm>
              <a:off x="975" y="1162"/>
              <a:ext cx="4218" cy="1860"/>
              <a:chOff x="975" y="1162"/>
              <a:chExt cx="4218" cy="1860"/>
            </a:xfrm>
          </p:grpSpPr>
          <p:sp>
            <p:nvSpPr>
              <p:cNvPr id="75" name="Line 15"/>
              <p:cNvSpPr>
                <a:spLocks noChangeShapeType="1"/>
              </p:cNvSpPr>
              <p:nvPr>
                <p:custDataLst>
                  <p:tags r:id="rId32"/>
                </p:custDataLst>
              </p:nvPr>
            </p:nvSpPr>
            <p:spPr bwMode="auto">
              <a:xfrm flipV="1">
                <a:off x="975" y="1338"/>
                <a:ext cx="1111" cy="317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76" name="Line 16"/>
              <p:cNvSpPr>
                <a:spLocks noChangeShapeType="1"/>
              </p:cNvSpPr>
              <p:nvPr>
                <p:custDataLst>
                  <p:tags r:id="rId33"/>
                </p:custDataLst>
              </p:nvPr>
            </p:nvSpPr>
            <p:spPr bwMode="auto">
              <a:xfrm>
                <a:off x="2098" y="1346"/>
                <a:ext cx="3095" cy="167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77" name="Line 17"/>
              <p:cNvSpPr>
                <a:spLocks noChangeShapeType="1"/>
              </p:cNvSpPr>
              <p:nvPr>
                <p:custDataLst>
                  <p:tags r:id="rId34"/>
                </p:custDataLst>
              </p:nvPr>
            </p:nvSpPr>
            <p:spPr bwMode="auto">
              <a:xfrm flipV="1">
                <a:off x="975" y="1162"/>
                <a:ext cx="4218" cy="1173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74" name="Oval 18"/>
            <p:cNvSpPr>
              <a:spLocks noChangeArrowheads="1"/>
            </p:cNvSpPr>
            <p:nvPr>
              <p:custDataLst>
                <p:tags r:id="rId31"/>
              </p:custDataLst>
            </p:nvPr>
          </p:nvSpPr>
          <p:spPr bwMode="auto">
            <a:xfrm>
              <a:off x="2904" y="1764"/>
              <a:ext cx="46" cy="45"/>
            </a:xfrm>
            <a:prstGeom prst="ellipse">
              <a:avLst/>
            </a:prstGeom>
            <a:solidFill>
              <a:schemeClr val="accent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>
                <a:latin typeface="Calibri" pitchFamily="34" charset="0"/>
              </a:endParaRPr>
            </a:p>
          </p:txBody>
        </p:sp>
      </p:grpSp>
      <p:grpSp>
        <p:nvGrpSpPr>
          <p:cNvPr id="78" name="Group 19"/>
          <p:cNvGrpSpPr>
            <a:grpSpLocks/>
          </p:cNvGrpSpPr>
          <p:nvPr/>
        </p:nvGrpSpPr>
        <p:grpSpPr bwMode="auto">
          <a:xfrm>
            <a:off x="3674110" y="2264954"/>
            <a:ext cx="5273675" cy="2058988"/>
            <a:chOff x="975" y="1162"/>
            <a:chExt cx="4218" cy="1860"/>
          </a:xfrm>
        </p:grpSpPr>
        <p:grpSp>
          <p:nvGrpSpPr>
            <p:cNvPr id="79" name="Group 20"/>
            <p:cNvGrpSpPr>
              <a:grpSpLocks/>
            </p:cNvGrpSpPr>
            <p:nvPr/>
          </p:nvGrpSpPr>
          <p:grpSpPr bwMode="auto">
            <a:xfrm>
              <a:off x="975" y="1162"/>
              <a:ext cx="4218" cy="1860"/>
              <a:chOff x="975" y="1162"/>
              <a:chExt cx="4218" cy="1860"/>
            </a:xfrm>
          </p:grpSpPr>
          <p:sp>
            <p:nvSpPr>
              <p:cNvPr id="81" name="Line 21"/>
              <p:cNvSpPr>
                <a:spLocks noChangeShapeType="1"/>
              </p:cNvSpPr>
              <p:nvPr>
                <p:custDataLst>
                  <p:tags r:id="rId27"/>
                </p:custDataLst>
              </p:nvPr>
            </p:nvSpPr>
            <p:spPr bwMode="auto">
              <a:xfrm flipV="1">
                <a:off x="976" y="2341"/>
                <a:ext cx="1089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82" name="Line 22"/>
              <p:cNvSpPr>
                <a:spLocks noChangeShapeType="1"/>
              </p:cNvSpPr>
              <p:nvPr>
                <p:custDataLst>
                  <p:tags r:id="rId28"/>
                </p:custDataLst>
              </p:nvPr>
            </p:nvSpPr>
            <p:spPr bwMode="auto">
              <a:xfrm flipV="1">
                <a:off x="975" y="1661"/>
                <a:ext cx="1111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83" name="Line 23"/>
              <p:cNvSpPr>
                <a:spLocks noChangeShapeType="1"/>
              </p:cNvSpPr>
              <p:nvPr>
                <p:custDataLst>
                  <p:tags r:id="rId29"/>
                </p:custDataLst>
              </p:nvPr>
            </p:nvSpPr>
            <p:spPr bwMode="auto">
              <a:xfrm>
                <a:off x="2090" y="1658"/>
                <a:ext cx="3103" cy="1364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84" name="Line 24"/>
              <p:cNvSpPr>
                <a:spLocks noChangeShapeType="1"/>
              </p:cNvSpPr>
              <p:nvPr>
                <p:custDataLst>
                  <p:tags r:id="rId30"/>
                </p:custDataLst>
              </p:nvPr>
            </p:nvSpPr>
            <p:spPr bwMode="auto">
              <a:xfrm flipV="1">
                <a:off x="2092" y="1162"/>
                <a:ext cx="3101" cy="1176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80" name="Oval 25"/>
            <p:cNvSpPr>
              <a:spLocks noChangeArrowheads="1"/>
            </p:cNvSpPr>
            <p:nvPr>
              <p:custDataLst>
                <p:tags r:id="rId26"/>
              </p:custDataLst>
            </p:nvPr>
          </p:nvSpPr>
          <p:spPr bwMode="auto">
            <a:xfrm>
              <a:off x="2907" y="1996"/>
              <a:ext cx="46" cy="45"/>
            </a:xfrm>
            <a:prstGeom prst="ellipse">
              <a:avLst/>
            </a:prstGeom>
            <a:solidFill>
              <a:schemeClr val="accent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>
                <a:latin typeface="Calibri" pitchFamily="34" charset="0"/>
              </a:endParaRPr>
            </a:p>
          </p:txBody>
        </p:sp>
      </p:grpSp>
      <p:grpSp>
        <p:nvGrpSpPr>
          <p:cNvPr id="85" name="Group 26"/>
          <p:cNvGrpSpPr>
            <a:grpSpLocks/>
          </p:cNvGrpSpPr>
          <p:nvPr/>
        </p:nvGrpSpPr>
        <p:grpSpPr bwMode="auto">
          <a:xfrm>
            <a:off x="3672523" y="2264954"/>
            <a:ext cx="5275262" cy="2058988"/>
            <a:chOff x="974" y="1162"/>
            <a:chExt cx="4219" cy="1860"/>
          </a:xfrm>
        </p:grpSpPr>
        <p:sp>
          <p:nvSpPr>
            <p:cNvPr id="86" name="Line 27"/>
            <p:cNvSpPr>
              <a:spLocks noChangeShapeType="1"/>
            </p:cNvSpPr>
            <p:nvPr>
              <p:custDataLst>
                <p:tags r:id="rId22"/>
              </p:custDataLst>
            </p:nvPr>
          </p:nvSpPr>
          <p:spPr bwMode="auto">
            <a:xfrm>
              <a:off x="974" y="1661"/>
              <a:ext cx="4219" cy="1361"/>
            </a:xfrm>
            <a:prstGeom prst="line">
              <a:avLst/>
            </a:prstGeom>
            <a:noFill/>
            <a:ln w="19050">
              <a:solidFill>
                <a:srgbClr val="00FF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87" name="Line 28"/>
            <p:cNvSpPr>
              <a:spLocks noChangeShapeType="1"/>
            </p:cNvSpPr>
            <p:nvPr>
              <p:custDataLst>
                <p:tags r:id="rId23"/>
              </p:custDataLst>
            </p:nvPr>
          </p:nvSpPr>
          <p:spPr bwMode="auto">
            <a:xfrm>
              <a:off x="977" y="2341"/>
              <a:ext cx="1087" cy="318"/>
            </a:xfrm>
            <a:prstGeom prst="line">
              <a:avLst/>
            </a:prstGeom>
            <a:noFill/>
            <a:ln w="19050">
              <a:solidFill>
                <a:srgbClr val="00FF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88" name="Line 29"/>
            <p:cNvSpPr>
              <a:spLocks noChangeShapeType="1"/>
            </p:cNvSpPr>
            <p:nvPr>
              <p:custDataLst>
                <p:tags r:id="rId24"/>
              </p:custDataLst>
            </p:nvPr>
          </p:nvSpPr>
          <p:spPr bwMode="auto">
            <a:xfrm flipV="1">
              <a:off x="2109" y="1162"/>
              <a:ext cx="3084" cy="1497"/>
            </a:xfrm>
            <a:prstGeom prst="line">
              <a:avLst/>
            </a:prstGeom>
            <a:noFill/>
            <a:ln w="19050">
              <a:solidFill>
                <a:srgbClr val="00FF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89" name="Oval 30"/>
            <p:cNvSpPr>
              <a:spLocks noChangeArrowheads="1"/>
            </p:cNvSpPr>
            <p:nvPr>
              <p:custDataLst>
                <p:tags r:id="rId25"/>
              </p:custDataLst>
            </p:nvPr>
          </p:nvSpPr>
          <p:spPr bwMode="auto">
            <a:xfrm>
              <a:off x="2901" y="2253"/>
              <a:ext cx="46" cy="45"/>
            </a:xfrm>
            <a:prstGeom prst="ellipse">
              <a:avLst/>
            </a:prstGeom>
            <a:solidFill>
              <a:schemeClr val="accent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>
                <a:latin typeface="Calibri" pitchFamily="34" charset="0"/>
              </a:endParaRPr>
            </a:p>
          </p:txBody>
        </p:sp>
      </p:grpSp>
      <p:pic>
        <p:nvPicPr>
          <p:cNvPr id="90" name="Picture 10"/>
          <p:cNvPicPr>
            <a:picLocks noChangeAspect="1" noChangeArrowheads="1"/>
          </p:cNvPicPr>
          <p:nvPr/>
        </p:nvPicPr>
        <p:blipFill>
          <a:blip r:embed="rId3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3448" y="4801779"/>
            <a:ext cx="1376362" cy="140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" name="Picture 11"/>
          <p:cNvPicPr>
            <a:picLocks noChangeAspect="1" noChangeArrowheads="1"/>
          </p:cNvPicPr>
          <p:nvPr/>
        </p:nvPicPr>
        <p:blipFill>
          <a:blip r:embed="rId39">
            <a:clrChange>
              <a:clrFrom>
                <a:srgbClr val="FAF9F9"/>
              </a:clrFrom>
              <a:clrTo>
                <a:srgbClr val="FA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3335" y="4658904"/>
            <a:ext cx="1230313" cy="121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" name="Text Box 12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8745031" y="1773296"/>
            <a:ext cx="16224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it-IT" sz="1600" b="1" i="1" dirty="0">
                <a:latin typeface="Perpetua" pitchFamily="18" charset="0"/>
              </a:rPr>
              <a:t>Visualizzazione</a:t>
            </a:r>
          </a:p>
          <a:p>
            <a:pPr algn="ctr"/>
            <a:r>
              <a:rPr lang="it-IT" sz="1600" b="1" i="1" dirty="0">
                <a:latin typeface="Perpetua" pitchFamily="18" charset="0"/>
              </a:rPr>
              <a:t>dell’immagine</a:t>
            </a:r>
          </a:p>
        </p:txBody>
      </p:sp>
      <p:sp>
        <p:nvSpPr>
          <p:cNvPr id="93" name="Text Box 12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7121562" y="1788704"/>
            <a:ext cx="156805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it-IT" sz="1600" b="1" i="1" dirty="0" err="1">
                <a:latin typeface="Perpetua" pitchFamily="18" charset="0"/>
              </a:rPr>
              <a:t>Rifocalizzazione</a:t>
            </a:r>
            <a:endParaRPr lang="it-IT" sz="1600" b="1" i="1" dirty="0">
              <a:latin typeface="Perpetua" pitchFamily="18" charset="0"/>
            </a:endParaRPr>
          </a:p>
        </p:txBody>
      </p:sp>
      <p:sp>
        <p:nvSpPr>
          <p:cNvPr id="94" name="Text Box 6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2075498" y="1790292"/>
            <a:ext cx="93807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it-IT" sz="1600" b="1" i="1" dirty="0">
                <a:latin typeface="Perpetua" pitchFamily="18" charset="0"/>
              </a:rPr>
              <a:t>Sorgente</a:t>
            </a:r>
            <a:endParaRPr lang="en-US" sz="1600" b="1" i="1" dirty="0">
              <a:latin typeface="Perpetua" pitchFamily="18" charset="0"/>
            </a:endParaRPr>
          </a:p>
        </p:txBody>
      </p:sp>
      <p:sp>
        <p:nvSpPr>
          <p:cNvPr id="95" name="TextBox 36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 rot="-5400000">
            <a:off x="619999" y="2651302"/>
            <a:ext cx="223624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1600" b="1" i="1" dirty="0">
                <a:latin typeface="Tahoma" pitchFamily="34" charset="0"/>
                <a:cs typeface="Tahoma" pitchFamily="34" charset="0"/>
              </a:rPr>
              <a:t>Microscopio Ottico</a:t>
            </a:r>
          </a:p>
        </p:txBody>
      </p:sp>
      <p:sp>
        <p:nvSpPr>
          <p:cNvPr id="96" name="TextBox 54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 rot="-5400000">
            <a:off x="726188" y="4886155"/>
            <a:ext cx="209411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sz="1600" b="1" i="1" dirty="0">
                <a:latin typeface="Tahoma" pitchFamily="34" charset="0"/>
                <a:cs typeface="Tahoma" pitchFamily="34" charset="0"/>
              </a:rPr>
              <a:t>«Microscopio»  </a:t>
            </a:r>
            <a:r>
              <a:rPr lang="it-IT" sz="1600" b="1" i="1" dirty="0" err="1">
                <a:latin typeface="Tahoma" pitchFamily="34" charset="0"/>
                <a:cs typeface="Tahoma" pitchFamily="34" charset="0"/>
              </a:rPr>
              <a:t>rX</a:t>
            </a:r>
            <a:endParaRPr lang="it-IT" sz="1600" b="1" i="1" dirty="0">
              <a:latin typeface="Tahoma" pitchFamily="34" charset="0"/>
              <a:cs typeface="Tahoma" pitchFamily="34" charset="0"/>
            </a:endParaRPr>
          </a:p>
        </p:txBody>
      </p:sp>
      <p:pic>
        <p:nvPicPr>
          <p:cNvPr id="97" name="Picture 12"/>
          <p:cNvPicPr>
            <a:picLocks noChangeAspect="1" noChangeArrowheads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2898" y="4730342"/>
            <a:ext cx="1214437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" name="Immagine 53" descr="Schermata-2010-08-18-a-04.14.12.png"/>
          <p:cNvPicPr>
            <a:picLocks noChangeAspect="1"/>
          </p:cNvPicPr>
          <p:nvPr/>
        </p:nvPicPr>
        <p:blipFill>
          <a:blip r:embed="rId41">
            <a:clrChange>
              <a:clrFrom>
                <a:srgbClr val="FEFEF9"/>
              </a:clrFrom>
              <a:clrTo>
                <a:srgbClr val="FEFE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9" t="5272" r="2609" b="1170"/>
          <a:stretch>
            <a:fillRect/>
          </a:stretch>
        </p:blipFill>
        <p:spPr bwMode="auto">
          <a:xfrm>
            <a:off x="2116773" y="2444342"/>
            <a:ext cx="785812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9" name="Picture 65" descr="tubo ceramica"/>
          <p:cNvPicPr>
            <a:picLocks noChangeAspect="1" noChangeArrowheads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9648" y="4587467"/>
            <a:ext cx="571500" cy="1344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0" name="Freccia a destra 1"/>
          <p:cNvSpPr/>
          <p:nvPr>
            <p:custDataLst>
              <p:tags r:id="rId16"/>
            </p:custDataLst>
          </p:nvPr>
        </p:nvSpPr>
        <p:spPr>
          <a:xfrm>
            <a:off x="2885123" y="5268504"/>
            <a:ext cx="414337" cy="889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101" name="Freccia a destra 35"/>
          <p:cNvSpPr/>
          <p:nvPr>
            <p:custDataLst>
              <p:tags r:id="rId17"/>
            </p:custDataLst>
          </p:nvPr>
        </p:nvSpPr>
        <p:spPr>
          <a:xfrm>
            <a:off x="2888298" y="5438367"/>
            <a:ext cx="414337" cy="87312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102" name="Freccia a destra 36"/>
          <p:cNvSpPr/>
          <p:nvPr>
            <p:custDataLst>
              <p:tags r:id="rId18"/>
            </p:custDataLst>
          </p:nvPr>
        </p:nvSpPr>
        <p:spPr>
          <a:xfrm>
            <a:off x="2888298" y="5066892"/>
            <a:ext cx="414337" cy="87312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104" name="Freccia a destra 1"/>
          <p:cNvSpPr/>
          <p:nvPr>
            <p:custDataLst>
              <p:tags r:id="rId19"/>
            </p:custDataLst>
          </p:nvPr>
        </p:nvSpPr>
        <p:spPr>
          <a:xfrm>
            <a:off x="2878624" y="3109008"/>
            <a:ext cx="414337" cy="889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105" name="Freccia a destra 35"/>
          <p:cNvSpPr/>
          <p:nvPr>
            <p:custDataLst>
              <p:tags r:id="rId20"/>
            </p:custDataLst>
          </p:nvPr>
        </p:nvSpPr>
        <p:spPr>
          <a:xfrm>
            <a:off x="2881799" y="3278871"/>
            <a:ext cx="414337" cy="87312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106" name="Freccia a destra 36"/>
          <p:cNvSpPr/>
          <p:nvPr>
            <p:custDataLst>
              <p:tags r:id="rId21"/>
            </p:custDataLst>
          </p:nvPr>
        </p:nvSpPr>
        <p:spPr>
          <a:xfrm>
            <a:off x="2881799" y="2907396"/>
            <a:ext cx="414337" cy="87312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pic>
        <p:nvPicPr>
          <p:cNvPr id="107" name="Immagine 20" descr="salgemma.png"/>
          <p:cNvPicPr>
            <a:picLocks noChangeAspect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37536">
            <a:off x="3683419" y="4977220"/>
            <a:ext cx="593557" cy="696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9" name="CasellaDiTesto 108"/>
          <p:cNvSpPr txBox="1"/>
          <p:nvPr/>
        </p:nvSpPr>
        <p:spPr>
          <a:xfrm>
            <a:off x="4315676" y="39657"/>
            <a:ext cx="3547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Studio di cristalli</a:t>
            </a: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3218498" y="6428014"/>
            <a:ext cx="6036627" cy="365125"/>
          </a:xfrm>
        </p:spPr>
        <p:txBody>
          <a:bodyPr/>
          <a:lstStyle/>
          <a:p>
            <a:r>
              <a:rPr lang="it-IT" dirty="0" smtClean="0"/>
              <a:t>Alternanza scuola-lavoro, 19 marzo 2019, Istituto di Cristallografia-CNR, Bari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4370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57" grpId="0" animBg="1"/>
      <p:bldP spid="58" grpId="0" animBg="1"/>
      <p:bldP spid="62" grpId="0" animBg="1"/>
      <p:bldP spid="6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BFE71-7623-4C60-9342-50703C54D46D}" type="slidenum">
              <a:rPr lang="en-GB" smtClean="0"/>
              <a:t>31</a:t>
            </a:fld>
            <a:endParaRPr lang="en-GB"/>
          </a:p>
        </p:txBody>
      </p:sp>
      <p:sp>
        <p:nvSpPr>
          <p:cNvPr id="4" name="Segnaposto numero diapositiva 2"/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E1BFE71-7623-4C60-9342-50703C54D46D}" type="slidenum">
              <a:rPr lang="en-GB" smtClean="0"/>
              <a:pPr/>
              <a:t>31</a:t>
            </a:fld>
            <a:endParaRPr lang="en-GB"/>
          </a:p>
        </p:txBody>
      </p:sp>
      <p:grpSp>
        <p:nvGrpSpPr>
          <p:cNvPr id="5" name="Gruppo 4"/>
          <p:cNvGrpSpPr>
            <a:grpSpLocks/>
          </p:cNvGrpSpPr>
          <p:nvPr/>
        </p:nvGrpSpPr>
        <p:grpSpPr bwMode="auto">
          <a:xfrm>
            <a:off x="6589336" y="917350"/>
            <a:ext cx="5466540" cy="5347719"/>
            <a:chOff x="4880181" y="430995"/>
            <a:chExt cx="5937791" cy="6449108"/>
          </a:xfrm>
        </p:grpSpPr>
        <p:sp>
          <p:nvSpPr>
            <p:cNvPr id="6" name="CasellaDiTesto 3"/>
            <p:cNvSpPr txBox="1">
              <a:spLocks noChangeArrowheads="1"/>
            </p:cNvSpPr>
            <p:nvPr/>
          </p:nvSpPr>
          <p:spPr bwMode="auto">
            <a:xfrm>
              <a:off x="4880181" y="3041567"/>
              <a:ext cx="5937791" cy="14475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it-IT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algn="just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400" dirty="0"/>
                <a:t>rete di atomi di carbonio tridimensionale solidissima che lo rende </a:t>
              </a:r>
              <a:r>
                <a:rPr lang="it-IT" altLang="it-IT" sz="2400" dirty="0">
                  <a:solidFill>
                    <a:srgbClr val="0000FF"/>
                  </a:solidFill>
                </a:rPr>
                <a:t>duro</a:t>
              </a:r>
              <a:r>
                <a:rPr lang="it-IT" altLang="it-IT" sz="2400" dirty="0"/>
                <a:t> e difficile da tagliare</a:t>
              </a:r>
              <a:endParaRPr lang="en-GB" altLang="it-IT" sz="2400" dirty="0"/>
            </a:p>
          </p:txBody>
        </p:sp>
        <p:sp>
          <p:nvSpPr>
            <p:cNvPr id="7" name="CasellaDiTesto 10"/>
            <p:cNvSpPr txBox="1">
              <a:spLocks noChangeArrowheads="1"/>
            </p:cNvSpPr>
            <p:nvPr/>
          </p:nvSpPr>
          <p:spPr bwMode="auto">
            <a:xfrm>
              <a:off x="8520122" y="430995"/>
              <a:ext cx="2186307" cy="6309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it-IT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it-IT" altLang="it-IT" sz="2800" b="1" dirty="0" smtClean="0"/>
                <a:t>Diamante</a:t>
              </a:r>
              <a:endParaRPr lang="en-GB" altLang="it-IT" sz="2800" b="1" dirty="0" smtClean="0"/>
            </a:p>
          </p:txBody>
        </p:sp>
        <p:pic>
          <p:nvPicPr>
            <p:cNvPr id="8" name="Picture 14" descr="https://encrypted-tbn0.gstatic.com/images?q=tbn:ANd9GcTXrDIhTkUs1pvPu2tA6ZPchT14Ko-Ums3gffWfIF8crlNk0KpeSQ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38045" y="1052736"/>
              <a:ext cx="2466974" cy="18572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1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15258" y="4655406"/>
              <a:ext cx="2341787" cy="22246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" name="Gruppo 9"/>
          <p:cNvGrpSpPr>
            <a:grpSpLocks/>
          </p:cNvGrpSpPr>
          <p:nvPr/>
        </p:nvGrpSpPr>
        <p:grpSpPr bwMode="auto">
          <a:xfrm>
            <a:off x="0" y="938484"/>
            <a:ext cx="5419860" cy="5509147"/>
            <a:chOff x="-798486" y="119361"/>
            <a:chExt cx="5109288" cy="6644977"/>
          </a:xfrm>
        </p:grpSpPr>
        <p:sp>
          <p:nvSpPr>
            <p:cNvPr id="11" name="CasellaDiTesto 8"/>
            <p:cNvSpPr txBox="1">
              <a:spLocks noChangeArrowheads="1"/>
            </p:cNvSpPr>
            <p:nvPr/>
          </p:nvSpPr>
          <p:spPr bwMode="auto">
            <a:xfrm>
              <a:off x="-798486" y="119361"/>
              <a:ext cx="1511300" cy="6310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it-IT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it-IT" altLang="it-IT" sz="2800" b="1" dirty="0" smtClean="0"/>
                <a:t>Grafite</a:t>
              </a:r>
              <a:endParaRPr lang="en-GB" altLang="it-IT" sz="2800" b="1" dirty="0" smtClean="0"/>
            </a:p>
          </p:txBody>
        </p:sp>
        <p:sp>
          <p:nvSpPr>
            <p:cNvPr id="12" name="CasellaDiTesto 9"/>
            <p:cNvSpPr txBox="1">
              <a:spLocks noChangeArrowheads="1"/>
            </p:cNvSpPr>
            <p:nvPr/>
          </p:nvSpPr>
          <p:spPr bwMode="auto">
            <a:xfrm>
              <a:off x="134089" y="2991375"/>
              <a:ext cx="4176713" cy="14478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it-IT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algn="just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400" dirty="0">
                  <a:solidFill>
                    <a:srgbClr val="0000FF"/>
                  </a:solidFill>
                </a:rPr>
                <a:t>nera e sfaldabile </a:t>
              </a:r>
              <a:r>
                <a:rPr lang="it-IT" altLang="it-IT" sz="2400" dirty="0"/>
                <a:t>perché al suo interno gli atomi di carbonio sono legati in strati laminari</a:t>
              </a:r>
              <a:endParaRPr lang="en-GB" altLang="it-IT" sz="2400" dirty="0"/>
            </a:p>
          </p:txBody>
        </p:sp>
        <p:pic>
          <p:nvPicPr>
            <p:cNvPr id="13" name="Picture 12" descr="https://encrypted-tbn3.gstatic.com/images?q=tbn:ANd9GcQuvbt9V4_bLFenbLXJZClRiJ_qre_GQwOJdZ1rGR6tMCN0gA6t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0274" y="4576652"/>
              <a:ext cx="2185541" cy="21876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1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089" y="669916"/>
              <a:ext cx="3143250" cy="2352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CasellaDiTesto 14"/>
          <p:cNvSpPr txBox="1"/>
          <p:nvPr/>
        </p:nvSpPr>
        <p:spPr>
          <a:xfrm>
            <a:off x="4169318" y="-94841"/>
            <a:ext cx="3547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Studio di cristalli</a:t>
            </a:r>
          </a:p>
        </p:txBody>
      </p:sp>
      <p:sp>
        <p:nvSpPr>
          <p:cNvPr id="17" name="Rettangolo 16"/>
          <p:cNvSpPr/>
          <p:nvPr/>
        </p:nvSpPr>
        <p:spPr>
          <a:xfrm>
            <a:off x="2696472" y="487830"/>
            <a:ext cx="64936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spcAft>
                <a:spcPts val="1000"/>
              </a:spcAft>
              <a:defRPr/>
            </a:pPr>
            <a:r>
              <a:rPr lang="en-AU" altLang="it-IT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STRUTTURA/PROPRIETA’/FUNZIONE</a:t>
            </a:r>
            <a:endParaRPr lang="it-IT" altLang="it-IT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2780882" y="6356350"/>
            <a:ext cx="5456928" cy="365125"/>
          </a:xfrm>
        </p:spPr>
        <p:txBody>
          <a:bodyPr/>
          <a:lstStyle/>
          <a:p>
            <a:r>
              <a:rPr lang="it-IT" dirty="0" smtClean="0"/>
              <a:t>Alternanza scuola-lavoro, 19 marzo 2019, Istituto di Cristallografia-CNR, Bari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651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BFE71-7623-4C60-9342-50703C54D46D}" type="slidenum">
              <a:rPr lang="en-GB" smtClean="0"/>
              <a:t>32</a:t>
            </a:fld>
            <a:endParaRPr lang="en-GB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42" y="854936"/>
            <a:ext cx="12129115" cy="2827965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4178416" y="64957"/>
            <a:ext cx="3547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Studio di cristalli</a:t>
            </a:r>
          </a:p>
        </p:txBody>
      </p:sp>
      <p:sp>
        <p:nvSpPr>
          <p:cNvPr id="10" name="Rettangolo 9"/>
          <p:cNvSpPr/>
          <p:nvPr/>
        </p:nvSpPr>
        <p:spPr>
          <a:xfrm>
            <a:off x="0" y="4048026"/>
            <a:ext cx="12192000" cy="230832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Nel 1965 fu insignita del premio Nobel per la Chimica per le sue ricerche sulla vitamina B</a:t>
            </a:r>
            <a:r>
              <a:rPr lang="it-IT" sz="24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e per il suo importante contributo nella tecnologia per comprendere la struttura e la funzione delle molecole biologiche. In seguito si impegnò per il diritto allo studio e per l'ottenimento della pace nel mondo. Nel 1987 ottenne il Premio Lenin per la pace grazie al suo impegno per promuovere il disarmo e il superamento delle barriere causate dalla Guerra fredda.</a:t>
            </a:r>
            <a:endParaRPr lang="it-IT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2805345" y="6391799"/>
            <a:ext cx="5694285" cy="365125"/>
          </a:xfrm>
        </p:spPr>
        <p:txBody>
          <a:bodyPr/>
          <a:lstStyle/>
          <a:p>
            <a:r>
              <a:rPr lang="it-IT" dirty="0" smtClean="0"/>
              <a:t>Alternanza scuola-lavoro, 19 marzo 2019, Istituto di Cristallografia-CNR, Bari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0320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BFE71-7623-4C60-9342-50703C54D46D}" type="slidenum">
              <a:rPr lang="en-GB" smtClean="0"/>
              <a:t>33</a:t>
            </a:fld>
            <a:endParaRPr lang="en-GB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48232">
            <a:off x="299636" y="4301785"/>
            <a:ext cx="2420489" cy="181303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6" name="CasellaDiTesto 5"/>
          <p:cNvSpPr txBox="1"/>
          <p:nvPr/>
        </p:nvSpPr>
        <p:spPr>
          <a:xfrm>
            <a:off x="4169318" y="-94841"/>
            <a:ext cx="3547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Studio di cristalli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960000">
            <a:off x="662462" y="1067956"/>
            <a:ext cx="1694835" cy="1950889"/>
          </a:xfrm>
          <a:prstGeom prst="rect">
            <a:avLst/>
          </a:prstGeom>
        </p:spPr>
      </p:pic>
      <p:sp>
        <p:nvSpPr>
          <p:cNvPr id="8" name="Rettangolo 7"/>
          <p:cNvSpPr/>
          <p:nvPr/>
        </p:nvSpPr>
        <p:spPr>
          <a:xfrm>
            <a:off x="3531394" y="1257271"/>
            <a:ext cx="866060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Non sempre un materiale cristallino, naturale o sintetico, è disponibile nella forma di cristallo </a:t>
            </a:r>
            <a:r>
              <a:rPr 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singolo di 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qualità e/o dimensioni adatte allo studio attraverso il </a:t>
            </a:r>
            <a:r>
              <a:rPr 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metodo della 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diffrazione da cristallo singolo.</a:t>
            </a:r>
          </a:p>
          <a:p>
            <a:pPr algn="just"/>
            <a:endParaRPr lang="it-IT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5790997" y="3196263"/>
            <a:ext cx="60960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/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Spesso, alcuni materiali sono disponibili solo nella forma di </a:t>
            </a:r>
            <a:r>
              <a:rPr 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polveri 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microcristalline.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555519" y="5015417"/>
            <a:ext cx="866060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 polvere </a:t>
            </a:r>
            <a:r>
              <a:rPr lang="it-IT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microcristallina </a:t>
            </a:r>
            <a:r>
              <a:rPr lang="it-IT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è un aggregato di numerosi </a:t>
            </a:r>
            <a:r>
              <a:rPr lang="it-IT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microcristalliti</a:t>
            </a:r>
            <a:r>
              <a:rPr lang="it-IT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orientati in modo random nello spazio.  </a:t>
            </a:r>
            <a:endParaRPr lang="en-GB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880000">
            <a:off x="1774992" y="1502326"/>
            <a:ext cx="1040283" cy="275833"/>
          </a:xfrm>
          <a:prstGeom prst="rect">
            <a:avLst/>
          </a:prstGeom>
        </p:spPr>
      </p:pic>
      <p:cxnSp>
        <p:nvCxnSpPr>
          <p:cNvPr id="13" name="Connettore 1 12"/>
          <p:cNvCxnSpPr/>
          <p:nvPr/>
        </p:nvCxnSpPr>
        <p:spPr>
          <a:xfrm>
            <a:off x="124717" y="3438939"/>
            <a:ext cx="749927" cy="993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1 14"/>
          <p:cNvCxnSpPr/>
          <p:nvPr/>
        </p:nvCxnSpPr>
        <p:spPr>
          <a:xfrm>
            <a:off x="2454965" y="3493285"/>
            <a:ext cx="749927" cy="993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asellaDiTesto 13"/>
          <p:cNvSpPr txBox="1"/>
          <p:nvPr/>
        </p:nvSpPr>
        <p:spPr>
          <a:xfrm>
            <a:off x="874644" y="3320317"/>
            <a:ext cx="17393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decimi di millimetro</a:t>
            </a:r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Connettore 1 16"/>
          <p:cNvCxnSpPr/>
          <p:nvPr/>
        </p:nvCxnSpPr>
        <p:spPr>
          <a:xfrm>
            <a:off x="40457" y="6414688"/>
            <a:ext cx="749927" cy="993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1 17"/>
          <p:cNvCxnSpPr/>
          <p:nvPr/>
        </p:nvCxnSpPr>
        <p:spPr>
          <a:xfrm>
            <a:off x="1509879" y="6434565"/>
            <a:ext cx="749927" cy="993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asellaDiTesto 18"/>
          <p:cNvSpPr txBox="1"/>
          <p:nvPr/>
        </p:nvSpPr>
        <p:spPr>
          <a:xfrm>
            <a:off x="790384" y="6296066"/>
            <a:ext cx="17393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1 -10 </a:t>
            </a:r>
            <a:r>
              <a:rPr lang="it-IT" sz="1200" b="1" dirty="0" smtClean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</a:t>
            </a:r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ttangolo 19"/>
          <p:cNvSpPr/>
          <p:nvPr/>
        </p:nvSpPr>
        <p:spPr>
          <a:xfrm>
            <a:off x="499680" y="347719"/>
            <a:ext cx="119227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CRISTALLO SINGOLO O POLVERE MICROCRISTALLINA</a:t>
            </a:r>
            <a:endParaRPr lang="it-IT" sz="3200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Risultati immagini per microscopi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3218" y="3050485"/>
            <a:ext cx="1470853" cy="1470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009733" y="6390502"/>
            <a:ext cx="6161843" cy="365125"/>
          </a:xfrm>
        </p:spPr>
        <p:txBody>
          <a:bodyPr/>
          <a:lstStyle/>
          <a:p>
            <a:r>
              <a:rPr lang="it-IT" dirty="0" smtClean="0"/>
              <a:t>Alternanza scuola-lavoro, 19 marzo 2019, Istituto di Cristallografia-CNR, Bari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3853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BFE71-7623-4C60-9342-50703C54D46D}" type="slidenum">
              <a:rPr lang="en-GB" smtClean="0"/>
              <a:t>34</a:t>
            </a:fld>
            <a:endParaRPr lang="en-GB"/>
          </a:p>
        </p:txBody>
      </p:sp>
      <p:sp>
        <p:nvSpPr>
          <p:cNvPr id="4" name="CasellaDiTesto 3"/>
          <p:cNvSpPr txBox="1"/>
          <p:nvPr/>
        </p:nvSpPr>
        <p:spPr>
          <a:xfrm>
            <a:off x="4169318" y="-94841"/>
            <a:ext cx="3547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Studio di cristalli</a:t>
            </a:r>
          </a:p>
        </p:txBody>
      </p:sp>
      <p:pic>
        <p:nvPicPr>
          <p:cNvPr id="6" name="Picture 26" descr="diffrazio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864" y="1545394"/>
            <a:ext cx="3630544" cy="3332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sellaDiTesto 6"/>
          <p:cNvSpPr txBox="1"/>
          <p:nvPr/>
        </p:nvSpPr>
        <p:spPr>
          <a:xfrm>
            <a:off x="252066" y="930893"/>
            <a:ext cx="38961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CRISTALLO SINGOLO</a:t>
            </a:r>
            <a:endParaRPr lang="en-GB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8610600" y="870594"/>
            <a:ext cx="17845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POLVERI</a:t>
            </a:r>
            <a:endParaRPr lang="en-GB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2" descr="picchi-diffrattogramma"/>
          <p:cNvPicPr>
            <a:picLocks noChangeAspect="1" noChangeArrowheads="1"/>
          </p:cNvPicPr>
          <p:nvPr/>
        </p:nvPicPr>
        <p:blipFill>
          <a:blip r:embed="rId3"/>
          <a:srcRect l="1009" t="1318" r="1009" b="1318"/>
          <a:stretch>
            <a:fillRect/>
          </a:stretch>
        </p:blipFill>
        <p:spPr bwMode="auto">
          <a:xfrm>
            <a:off x="6373527" y="1331842"/>
            <a:ext cx="5556345" cy="361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asellaDiTesto 11"/>
          <p:cNvSpPr txBox="1"/>
          <p:nvPr/>
        </p:nvSpPr>
        <p:spPr>
          <a:xfrm>
            <a:off x="-5501" y="5202459"/>
            <a:ext cx="44112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400" b="1" dirty="0" err="1" smtClean="0"/>
              <a:t>Diffrattogramma</a:t>
            </a:r>
            <a:r>
              <a:rPr lang="it-IT" sz="2400" b="1" dirty="0" smtClean="0"/>
              <a:t> tridimensionale</a:t>
            </a:r>
            <a:endParaRPr lang="en-GB" sz="2400" b="1" dirty="0"/>
          </a:p>
          <a:p>
            <a:pPr algn="ctr"/>
            <a:r>
              <a:rPr lang="it-IT" sz="2400" b="1" dirty="0" smtClean="0">
                <a:solidFill>
                  <a:srgbClr val="FF0000"/>
                </a:solidFill>
              </a:rPr>
              <a:t>di solito ben interpretabile</a:t>
            </a:r>
          </a:p>
        </p:txBody>
      </p:sp>
      <p:sp>
        <p:nvSpPr>
          <p:cNvPr id="13" name="CasellaDiTesto 12"/>
          <p:cNvSpPr txBox="1"/>
          <p:nvPr/>
        </p:nvSpPr>
        <p:spPr>
          <a:xfrm>
            <a:off x="7087844" y="5202459"/>
            <a:ext cx="486492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400" b="1" dirty="0" err="1" smtClean="0"/>
              <a:t>Diffrattogramma</a:t>
            </a:r>
            <a:r>
              <a:rPr lang="it-IT" sz="2400" b="1" dirty="0" smtClean="0"/>
              <a:t> monodimensionale</a:t>
            </a:r>
          </a:p>
          <a:p>
            <a:pPr algn="ctr"/>
            <a:r>
              <a:rPr lang="it-IT" sz="2400" b="1" dirty="0" smtClean="0">
                <a:solidFill>
                  <a:srgbClr val="FF0000"/>
                </a:solidFill>
              </a:rPr>
              <a:t>spesso difficilmente interpretabile</a:t>
            </a:r>
            <a:endParaRPr lang="en-GB" sz="2400" b="1" dirty="0">
              <a:solidFill>
                <a:srgbClr val="FF0000"/>
              </a:solidFill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0" y="2303487"/>
            <a:ext cx="4458877" cy="181588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Come sono disposti gli atomi nella fase</a:t>
            </a:r>
          </a:p>
          <a:p>
            <a:pPr algn="ctr"/>
            <a:r>
              <a:rPr lang="it-IT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cristallina (</a:t>
            </a:r>
            <a:r>
              <a:rPr lang="it-IT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soluzione strutturale</a:t>
            </a:r>
            <a:r>
              <a:rPr lang="it-IT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)?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4703975" y="2016875"/>
            <a:ext cx="7488025" cy="267765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Quali fasi cristalline (una o più di una) sono presenti nel materiale (</a:t>
            </a:r>
            <a:r>
              <a:rPr lang="it-IT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analisi qualitativa</a:t>
            </a:r>
            <a:r>
              <a:rPr lang="it-IT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)?</a:t>
            </a:r>
            <a:endParaRPr lang="it-IT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it-IT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it-IT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Come sono disposti gli atomi nella fase</a:t>
            </a:r>
          </a:p>
          <a:p>
            <a:pPr algn="ctr"/>
            <a:r>
              <a:rPr lang="it-IT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cristallina (</a:t>
            </a:r>
            <a:r>
              <a:rPr lang="it-IT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soluzione strutturale</a:t>
            </a:r>
            <a:r>
              <a:rPr lang="it-IT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)?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2229438" y="6430975"/>
            <a:ext cx="6697462" cy="365125"/>
          </a:xfrm>
        </p:spPr>
        <p:txBody>
          <a:bodyPr/>
          <a:lstStyle/>
          <a:p>
            <a:r>
              <a:rPr lang="it-IT" dirty="0" smtClean="0"/>
              <a:t>Alternanza scuola-lavoro, 19 marzo 2019, Istituto di Cristallografia-CNR, Bari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4521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5" grpId="0" animBg="1"/>
      <p:bldP spid="1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BFE71-7623-4C60-9342-50703C54D46D}" type="slidenum">
              <a:rPr lang="en-GB" smtClean="0"/>
              <a:t>35</a:t>
            </a:fld>
            <a:endParaRPr lang="en-GB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4209074" y="0"/>
            <a:ext cx="3547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Studio di cristalli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3860879" y="596037"/>
            <a:ext cx="38961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CRISTALLO SINGOLO</a:t>
            </a:r>
            <a:endParaRPr lang="en-GB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960000">
            <a:off x="251833" y="1793358"/>
            <a:ext cx="1098986" cy="1265020"/>
          </a:xfrm>
          <a:prstGeom prst="rect">
            <a:avLst/>
          </a:prstGeom>
        </p:spPr>
      </p:pic>
      <p:cxnSp>
        <p:nvCxnSpPr>
          <p:cNvPr id="9" name="Connettore 2 8"/>
          <p:cNvCxnSpPr/>
          <p:nvPr/>
        </p:nvCxnSpPr>
        <p:spPr>
          <a:xfrm>
            <a:off x="1602652" y="2425868"/>
            <a:ext cx="838991" cy="0"/>
          </a:xfrm>
          <a:prstGeom prst="straightConnector1">
            <a:avLst/>
          </a:prstGeom>
          <a:ln w="571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2 9"/>
          <p:cNvCxnSpPr/>
          <p:nvPr/>
        </p:nvCxnSpPr>
        <p:spPr>
          <a:xfrm>
            <a:off x="4121525" y="2321648"/>
            <a:ext cx="838991" cy="0"/>
          </a:xfrm>
          <a:prstGeom prst="straightConnector1">
            <a:avLst/>
          </a:prstGeom>
          <a:ln w="571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magin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6175" y="1385674"/>
            <a:ext cx="1518120" cy="2080387"/>
          </a:xfrm>
          <a:prstGeom prst="rect">
            <a:avLst/>
          </a:prstGeom>
        </p:spPr>
      </p:pic>
      <p:pic>
        <p:nvPicPr>
          <p:cNvPr id="14" name="Picture 5" descr="k2ptquik1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21750" y="1385674"/>
            <a:ext cx="2881777" cy="2186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CasellaDiTesto 15"/>
          <p:cNvSpPr txBox="1"/>
          <p:nvPr/>
        </p:nvSpPr>
        <p:spPr>
          <a:xfrm>
            <a:off x="5021749" y="3583287"/>
            <a:ext cx="28817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Immagine del reticolo reciproco del cristallo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Connettore 2 16"/>
          <p:cNvCxnSpPr/>
          <p:nvPr/>
        </p:nvCxnSpPr>
        <p:spPr>
          <a:xfrm>
            <a:off x="8007725" y="2321648"/>
            <a:ext cx="838991" cy="0"/>
          </a:xfrm>
          <a:prstGeom prst="straightConnector1">
            <a:avLst/>
          </a:prstGeom>
          <a:ln w="571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Immagin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58179" y="670723"/>
            <a:ext cx="1206314" cy="4043701"/>
          </a:xfrm>
          <a:prstGeom prst="rect">
            <a:avLst/>
          </a:prstGeom>
        </p:spPr>
      </p:pic>
      <p:sp>
        <p:nvSpPr>
          <p:cNvPr id="19" name="Rettangolo 18"/>
          <p:cNvSpPr/>
          <p:nvPr/>
        </p:nvSpPr>
        <p:spPr>
          <a:xfrm>
            <a:off x="10329959" y="636847"/>
            <a:ext cx="1111435" cy="19338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FF0000"/>
                </a:solidFill>
              </a:ln>
              <a:noFill/>
            </a:endParaRPr>
          </a:p>
        </p:txBody>
      </p:sp>
      <p:cxnSp>
        <p:nvCxnSpPr>
          <p:cNvPr id="20" name="Connettore 2 19"/>
          <p:cNvCxnSpPr/>
          <p:nvPr/>
        </p:nvCxnSpPr>
        <p:spPr>
          <a:xfrm>
            <a:off x="11353800" y="2347771"/>
            <a:ext cx="838991" cy="0"/>
          </a:xfrm>
          <a:prstGeom prst="straightConnector1">
            <a:avLst/>
          </a:prstGeom>
          <a:ln w="571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2 20"/>
          <p:cNvCxnSpPr/>
          <p:nvPr/>
        </p:nvCxnSpPr>
        <p:spPr>
          <a:xfrm>
            <a:off x="121025" y="4979123"/>
            <a:ext cx="838991" cy="0"/>
          </a:xfrm>
          <a:prstGeom prst="straightConnector1">
            <a:avLst/>
          </a:prstGeom>
          <a:ln w="571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asellaDiTesto 21"/>
          <p:cNvSpPr txBox="1"/>
          <p:nvPr/>
        </p:nvSpPr>
        <p:spPr>
          <a:xfrm>
            <a:off x="959135" y="4556106"/>
            <a:ext cx="35708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PROBLEMA DELLA FASE IN CRISTALLOGRAFIA</a:t>
            </a:r>
          </a:p>
          <a:p>
            <a:endParaRPr lang="it-IT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Risultati immagini per computer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1386" y="4440486"/>
            <a:ext cx="2018387" cy="1322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Connettore 2 23"/>
          <p:cNvCxnSpPr/>
          <p:nvPr/>
        </p:nvCxnSpPr>
        <p:spPr>
          <a:xfrm>
            <a:off x="4110501" y="5087013"/>
            <a:ext cx="838991" cy="0"/>
          </a:xfrm>
          <a:prstGeom prst="straightConnector1">
            <a:avLst/>
          </a:prstGeom>
          <a:ln w="571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asellaDiTesto 24"/>
          <p:cNvSpPr txBox="1"/>
          <p:nvPr/>
        </p:nvSpPr>
        <p:spPr>
          <a:xfrm>
            <a:off x="4085555" y="5835734"/>
            <a:ext cx="3255936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it-IT" b="1" dirty="0" smtClean="0"/>
              <a:t> </a:t>
            </a:r>
            <a:r>
              <a:rPr lang="it-IT" b="1" dirty="0" smtClean="0">
                <a:latin typeface="Arial" panose="020B0604020202020204" pitchFamily="34" charset="0"/>
                <a:cs typeface="Arial" panose="020B0604020202020204" pitchFamily="34" charset="0"/>
              </a:rPr>
              <a:t>TEORIA + SOFISTICATI PROGRAMMI DI CALCOLO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Connettore 2 27"/>
          <p:cNvCxnSpPr/>
          <p:nvPr/>
        </p:nvCxnSpPr>
        <p:spPr>
          <a:xfrm>
            <a:off x="6983535" y="5101718"/>
            <a:ext cx="838991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Immagine 2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22526" y="4452072"/>
            <a:ext cx="1964627" cy="1850124"/>
          </a:xfrm>
          <a:prstGeom prst="rect">
            <a:avLst/>
          </a:prstGeom>
        </p:spPr>
      </p:pic>
      <p:sp>
        <p:nvSpPr>
          <p:cNvPr id="27" name="CasellaDiTesto 26"/>
          <p:cNvSpPr txBox="1"/>
          <p:nvPr/>
        </p:nvSpPr>
        <p:spPr>
          <a:xfrm>
            <a:off x="8696528" y="1886106"/>
            <a:ext cx="147661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/>
              <a:t>CELLA</a:t>
            </a:r>
          </a:p>
          <a:p>
            <a:pPr algn="ctr"/>
            <a:endParaRPr lang="it-IT" sz="2400" b="1" dirty="0" smtClean="0"/>
          </a:p>
          <a:p>
            <a:pPr algn="ctr"/>
            <a:r>
              <a:rPr lang="it-IT" sz="2400" b="1" dirty="0" smtClean="0"/>
              <a:t>GRUPPO SPAZIALE</a:t>
            </a:r>
            <a:endParaRPr lang="en-GB" sz="2400" b="1" dirty="0"/>
          </a:p>
        </p:txBody>
      </p:sp>
      <p:pic>
        <p:nvPicPr>
          <p:cNvPr id="31" name="Immagine 3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83786" y="5217826"/>
            <a:ext cx="590550" cy="1514475"/>
          </a:xfrm>
          <a:prstGeom prst="rect">
            <a:avLst/>
          </a:prstGeom>
        </p:spPr>
      </p:pic>
      <p:cxnSp>
        <p:nvCxnSpPr>
          <p:cNvPr id="33" name="Connettore 2 32"/>
          <p:cNvCxnSpPr/>
          <p:nvPr/>
        </p:nvCxnSpPr>
        <p:spPr>
          <a:xfrm>
            <a:off x="9409539" y="5101718"/>
            <a:ext cx="838991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CasellaDiTesto 31"/>
          <p:cNvSpPr txBox="1"/>
          <p:nvPr/>
        </p:nvSpPr>
        <p:spPr>
          <a:xfrm>
            <a:off x="9787153" y="4805705"/>
            <a:ext cx="240484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PROPRIETA’ CHIMICO, FISICHE, FARMACEUTICHE,</a:t>
            </a:r>
            <a:r>
              <a:rPr lang="en-GB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BIOLOGICHE</a:t>
            </a:r>
            <a:endParaRPr lang="it-IT" sz="20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7" name="Gruppo 36"/>
          <p:cNvGrpSpPr/>
          <p:nvPr/>
        </p:nvGrpSpPr>
        <p:grpSpPr>
          <a:xfrm>
            <a:off x="1741544" y="1301819"/>
            <a:ext cx="8588415" cy="4795207"/>
            <a:chOff x="1741544" y="1301819"/>
            <a:chExt cx="8588415" cy="4795207"/>
          </a:xfrm>
        </p:grpSpPr>
        <p:sp>
          <p:nvSpPr>
            <p:cNvPr id="35" name="Ovale 34"/>
            <p:cNvSpPr/>
            <p:nvPr/>
          </p:nvSpPr>
          <p:spPr>
            <a:xfrm>
              <a:off x="1741544" y="1301819"/>
              <a:ext cx="8588415" cy="4795207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FFFF00"/>
                </a:solidFill>
              </a:endParaRPr>
            </a:p>
          </p:txBody>
        </p:sp>
        <p:sp>
          <p:nvSpPr>
            <p:cNvPr id="36" name="CasellaDiTesto 35"/>
            <p:cNvSpPr txBox="1"/>
            <p:nvPr/>
          </p:nvSpPr>
          <p:spPr>
            <a:xfrm>
              <a:off x="2384180" y="2776448"/>
              <a:ext cx="7588423" cy="2062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3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CRISTALLIZZAZIONE E STUDIO CRISTALLOGRAFICO DEL PARACETAMOLO (PRINCIPIO ATTIVO DELLA TACHIPIRINA) C</a:t>
              </a:r>
              <a:r>
                <a:rPr lang="it-IT" sz="3200" b="1" baseline="-25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  <a:r>
                <a:rPr lang="it-IT" sz="3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H</a:t>
              </a:r>
              <a:r>
                <a:rPr lang="it-IT" sz="3200" b="1" baseline="-25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9</a:t>
              </a:r>
              <a:r>
                <a:rPr lang="it-IT" sz="3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NO</a:t>
              </a:r>
              <a:r>
                <a:rPr lang="it-IT" sz="3200" b="1" baseline="-25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GB" sz="3200" b="1" baseline="-25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0" name="CasellaDiTesto 39"/>
          <p:cNvSpPr txBox="1"/>
          <p:nvPr/>
        </p:nvSpPr>
        <p:spPr>
          <a:xfrm>
            <a:off x="9669781" y="147184"/>
            <a:ext cx="19659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/>
              <a:t>riflessi (indici di Miller)</a:t>
            </a:r>
            <a:endParaRPr lang="en-GB" sz="1200" b="1" dirty="0"/>
          </a:p>
        </p:txBody>
      </p:sp>
      <p:cxnSp>
        <p:nvCxnSpPr>
          <p:cNvPr id="42" name="Connettore 2 41"/>
          <p:cNvCxnSpPr/>
          <p:nvPr/>
        </p:nvCxnSpPr>
        <p:spPr>
          <a:xfrm>
            <a:off x="10507980" y="365760"/>
            <a:ext cx="144781" cy="21901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3515070" y="6520704"/>
            <a:ext cx="5041362" cy="365125"/>
          </a:xfrm>
        </p:spPr>
        <p:txBody>
          <a:bodyPr/>
          <a:lstStyle/>
          <a:p>
            <a:r>
              <a:rPr lang="it-IT" dirty="0" smtClean="0"/>
              <a:t>Alternanza scuola-lavoro, 19 marzo 2019, Istituto di Cristallografia-CNR, Bari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3224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  <p:bldP spid="19" grpId="0" animBg="1"/>
      <p:bldP spid="19" grpId="1" animBg="1"/>
      <p:bldP spid="19" grpId="2" animBg="1"/>
      <p:bldP spid="22" grpId="0"/>
      <p:bldP spid="22" grpId="1"/>
      <p:bldP spid="25" grpId="0" animBg="1"/>
      <p:bldP spid="25" grpId="1" animBg="1"/>
      <p:bldP spid="27" grpId="0"/>
      <p:bldP spid="27" grpId="1"/>
      <p:bldP spid="32" grpId="0"/>
      <p:bldP spid="32" grpId="1"/>
      <p:bldP spid="40" grpId="0"/>
      <p:bldP spid="40" grpId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2965142" y="6483936"/>
            <a:ext cx="6138169" cy="365125"/>
          </a:xfrm>
        </p:spPr>
        <p:txBody>
          <a:bodyPr/>
          <a:lstStyle/>
          <a:p>
            <a:r>
              <a:rPr lang="it-IT" dirty="0" smtClean="0"/>
              <a:t>Alternanza scuola-lavoro, 19 marzo 2019, Istituto di Cristallografia-CNR, Bari</a:t>
            </a:r>
            <a:endParaRPr lang="en-GB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BFE71-7623-4C60-9342-50703C54D46D}" type="slidenum">
              <a:rPr lang="en-GB" smtClean="0"/>
              <a:t>36</a:t>
            </a:fld>
            <a:endParaRPr lang="en-GB"/>
          </a:p>
        </p:txBody>
      </p:sp>
      <p:sp>
        <p:nvSpPr>
          <p:cNvPr id="4" name="CasellaDiTesto 3"/>
          <p:cNvSpPr txBox="1"/>
          <p:nvPr/>
        </p:nvSpPr>
        <p:spPr>
          <a:xfrm>
            <a:off x="4209074" y="0"/>
            <a:ext cx="3547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Studio di cristalli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2882653" y="584775"/>
            <a:ext cx="6303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CRISTALLO SINGOLO: SOFTWARE</a:t>
            </a:r>
            <a:endParaRPr lang="en-GB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8688" y="1169550"/>
            <a:ext cx="5401912" cy="4244717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0" y="5433020"/>
            <a:ext cx="122600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Autori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M.C.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Burla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, R.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Caliandro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, B.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Carrozzini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, G. L.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Cascarano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, C.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Cuocci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, C.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Giacovazzo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, M.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Mallamo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, A.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Mazzone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  and G. </a:t>
            </a:r>
            <a:r>
              <a:rPr lang="en-GB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Polidori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210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BFE71-7623-4C60-9342-50703C54D46D}" type="slidenum">
              <a:rPr lang="en-GB" smtClean="0"/>
              <a:t>37</a:t>
            </a:fld>
            <a:endParaRPr lang="en-GB"/>
          </a:p>
        </p:txBody>
      </p:sp>
      <p:sp>
        <p:nvSpPr>
          <p:cNvPr id="4" name="CasellaDiTesto 3"/>
          <p:cNvSpPr txBox="1"/>
          <p:nvPr/>
        </p:nvSpPr>
        <p:spPr>
          <a:xfrm>
            <a:off x="4209074" y="0"/>
            <a:ext cx="3547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Studio di cristalli</a:t>
            </a:r>
          </a:p>
        </p:txBody>
      </p:sp>
      <p:pic>
        <p:nvPicPr>
          <p:cNvPr id="6" name="Immagine 6" descr="Rint2500 006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07921" y="1959438"/>
            <a:ext cx="1675125" cy="2233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01" y="2387988"/>
            <a:ext cx="1618692" cy="1375907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11238" y="1469477"/>
            <a:ext cx="764926" cy="3110699"/>
          </a:xfrm>
          <a:prstGeom prst="rect">
            <a:avLst/>
          </a:prstGeom>
        </p:spPr>
      </p:pic>
      <p:cxnSp>
        <p:nvCxnSpPr>
          <p:cNvPr id="9" name="Connettore 2 8"/>
          <p:cNvCxnSpPr/>
          <p:nvPr/>
        </p:nvCxnSpPr>
        <p:spPr>
          <a:xfrm>
            <a:off x="1872247" y="3024827"/>
            <a:ext cx="838991" cy="0"/>
          </a:xfrm>
          <a:prstGeom prst="straightConnector1">
            <a:avLst/>
          </a:prstGeom>
          <a:ln w="571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2 9"/>
          <p:cNvCxnSpPr/>
          <p:nvPr/>
        </p:nvCxnSpPr>
        <p:spPr>
          <a:xfrm>
            <a:off x="3476164" y="3091653"/>
            <a:ext cx="838991" cy="0"/>
          </a:xfrm>
          <a:prstGeom prst="straightConnector1">
            <a:avLst/>
          </a:prstGeom>
          <a:ln w="571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2 10"/>
          <p:cNvCxnSpPr/>
          <p:nvPr/>
        </p:nvCxnSpPr>
        <p:spPr>
          <a:xfrm flipV="1">
            <a:off x="8610600" y="2248761"/>
            <a:ext cx="1880017" cy="107320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/>
          <p:cNvCxnSpPr/>
          <p:nvPr/>
        </p:nvCxnSpPr>
        <p:spPr>
          <a:xfrm>
            <a:off x="8632881" y="3606883"/>
            <a:ext cx="1743053" cy="143769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sellaDiTesto 15"/>
          <p:cNvSpPr txBox="1"/>
          <p:nvPr/>
        </p:nvSpPr>
        <p:spPr>
          <a:xfrm>
            <a:off x="7913372" y="5193795"/>
            <a:ext cx="4434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SOLUZIONE STRUTTURALE</a:t>
            </a:r>
            <a:endParaRPr lang="en-GB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8632881" y="1697741"/>
            <a:ext cx="37154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ANALISI QUALITATIVA</a:t>
            </a:r>
            <a:endParaRPr lang="en-GB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Immagine 2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6686476" y="2463701"/>
            <a:ext cx="1938129" cy="146332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4" name="Connettore 2 23"/>
          <p:cNvCxnSpPr/>
          <p:nvPr/>
        </p:nvCxnSpPr>
        <p:spPr>
          <a:xfrm>
            <a:off x="5983046" y="3091653"/>
            <a:ext cx="838991" cy="0"/>
          </a:xfrm>
          <a:prstGeom prst="straightConnector1">
            <a:avLst/>
          </a:prstGeom>
          <a:ln w="571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asellaDiTesto 26"/>
          <p:cNvSpPr txBox="1"/>
          <p:nvPr/>
        </p:nvSpPr>
        <p:spPr>
          <a:xfrm>
            <a:off x="4967728" y="583194"/>
            <a:ext cx="20306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POLVERI</a:t>
            </a:r>
            <a:endParaRPr lang="en-GB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3337263" y="6382852"/>
            <a:ext cx="5780103" cy="365125"/>
          </a:xfrm>
        </p:spPr>
        <p:txBody>
          <a:bodyPr/>
          <a:lstStyle/>
          <a:p>
            <a:r>
              <a:rPr lang="it-IT" dirty="0" smtClean="0"/>
              <a:t>Alternanza scuola-lavoro, 19 marzo 2019, Istituto di Cristallografia-CNR, Bari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3000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BFE71-7623-4C60-9342-50703C54D46D}" type="slidenum">
              <a:rPr lang="en-GB" smtClean="0"/>
              <a:t>38</a:t>
            </a:fld>
            <a:endParaRPr lang="en-GB"/>
          </a:p>
        </p:txBody>
      </p:sp>
      <p:sp>
        <p:nvSpPr>
          <p:cNvPr id="5" name="Rettangolo 4"/>
          <p:cNvSpPr/>
          <p:nvPr/>
        </p:nvSpPr>
        <p:spPr>
          <a:xfrm>
            <a:off x="-79899" y="1246293"/>
            <a:ext cx="738622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Courier New" panose="02070309020205020404" pitchFamily="49" charset="0"/>
              <a:buChar char="o"/>
            </a:pPr>
            <a:r>
              <a:rPr lang="en-GB" sz="2800" dirty="0" smtClean="0">
                <a:solidFill>
                  <a:srgbClr val="FF0000"/>
                </a:solidFill>
              </a:rPr>
              <a:t>Le </a:t>
            </a:r>
            <a:r>
              <a:rPr lang="en-GB" sz="2800" dirty="0" err="1" smtClean="0">
                <a:solidFill>
                  <a:srgbClr val="FF0000"/>
                </a:solidFill>
              </a:rPr>
              <a:t>posizioni</a:t>
            </a:r>
            <a:r>
              <a:rPr lang="en-GB" sz="2800" dirty="0" smtClean="0">
                <a:solidFill>
                  <a:srgbClr val="FF0000"/>
                </a:solidFill>
              </a:rPr>
              <a:t> </a:t>
            </a:r>
            <a:r>
              <a:rPr lang="en-GB" sz="2800" dirty="0" err="1" smtClean="0">
                <a:solidFill>
                  <a:srgbClr val="FF0000"/>
                </a:solidFill>
              </a:rPr>
              <a:t>dei</a:t>
            </a:r>
            <a:r>
              <a:rPr lang="en-GB" sz="2800" dirty="0" smtClean="0">
                <a:solidFill>
                  <a:srgbClr val="FF0000"/>
                </a:solidFill>
              </a:rPr>
              <a:t> </a:t>
            </a:r>
            <a:r>
              <a:rPr lang="en-GB" sz="2800" dirty="0" err="1" smtClean="0">
                <a:solidFill>
                  <a:srgbClr val="FF0000"/>
                </a:solidFill>
              </a:rPr>
              <a:t>picchi</a:t>
            </a:r>
            <a:r>
              <a:rPr lang="en-GB" sz="2800" dirty="0" smtClean="0">
                <a:solidFill>
                  <a:srgbClr val="FF0000"/>
                </a:solidFill>
              </a:rPr>
              <a:t> di </a:t>
            </a:r>
            <a:r>
              <a:rPr lang="en-GB" sz="2800" dirty="0" err="1" smtClean="0">
                <a:solidFill>
                  <a:srgbClr val="FF0000"/>
                </a:solidFill>
              </a:rPr>
              <a:t>diffrazione</a:t>
            </a:r>
            <a:r>
              <a:rPr lang="en-GB" sz="2800" dirty="0" smtClean="0">
                <a:solidFill>
                  <a:srgbClr val="FF0000"/>
                </a:solidFill>
              </a:rPr>
              <a:t> </a:t>
            </a:r>
            <a:r>
              <a:rPr lang="en-GB" sz="2800" dirty="0" err="1" smtClean="0"/>
              <a:t>dipendono</a:t>
            </a:r>
            <a:r>
              <a:rPr lang="en-GB" sz="2800" dirty="0" smtClean="0"/>
              <a:t> </a:t>
            </a:r>
            <a:r>
              <a:rPr lang="en-GB" sz="2800" dirty="0" err="1" smtClean="0"/>
              <a:t>principalmente</a:t>
            </a:r>
            <a:r>
              <a:rPr lang="en-GB" sz="2800" dirty="0" smtClean="0"/>
              <a:t> </a:t>
            </a:r>
            <a:r>
              <a:rPr lang="en-GB" sz="2800" dirty="0" err="1" smtClean="0"/>
              <a:t>dalla</a:t>
            </a:r>
            <a:r>
              <a:rPr lang="en-GB" sz="2800" dirty="0" smtClean="0"/>
              <a:t> </a:t>
            </a:r>
            <a:r>
              <a:rPr lang="en-GB" sz="2800" dirty="0" err="1" smtClean="0"/>
              <a:t>cella</a:t>
            </a:r>
            <a:r>
              <a:rPr lang="en-GB" sz="2800" dirty="0" smtClean="0"/>
              <a:t> </a:t>
            </a:r>
            <a:r>
              <a:rPr lang="en-GB" sz="2800" dirty="0" err="1" smtClean="0"/>
              <a:t>cristallina</a:t>
            </a:r>
            <a:r>
              <a:rPr lang="en-GB" sz="2800" dirty="0" smtClean="0"/>
              <a:t> e </a:t>
            </a:r>
            <a:r>
              <a:rPr lang="en-GB" sz="2800" dirty="0" err="1" smtClean="0"/>
              <a:t>dall’allineamento</a:t>
            </a:r>
            <a:r>
              <a:rPr lang="en-GB" sz="2800" dirty="0" smtClean="0"/>
              <a:t> del </a:t>
            </a:r>
            <a:r>
              <a:rPr lang="en-GB" sz="2800" dirty="0" err="1" smtClean="0"/>
              <a:t>diffrattometro</a:t>
            </a:r>
            <a:r>
              <a:rPr lang="en-GB" sz="2800" dirty="0" smtClean="0"/>
              <a:t>.</a:t>
            </a:r>
            <a:endParaRPr lang="en-GB" sz="2800" dirty="0"/>
          </a:p>
        </p:txBody>
      </p:sp>
      <p:sp>
        <p:nvSpPr>
          <p:cNvPr id="6" name="Rettangolo 5"/>
          <p:cNvSpPr/>
          <p:nvPr/>
        </p:nvSpPr>
        <p:spPr>
          <a:xfrm>
            <a:off x="-97352" y="2903585"/>
            <a:ext cx="738622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Courier New" panose="02070309020205020404" pitchFamily="49" charset="0"/>
              <a:buChar char="o"/>
            </a:pPr>
            <a:r>
              <a:rPr lang="en-GB" sz="2800" dirty="0" smtClean="0">
                <a:solidFill>
                  <a:srgbClr val="FF0000"/>
                </a:solidFill>
              </a:rPr>
              <a:t>Le </a:t>
            </a:r>
            <a:r>
              <a:rPr lang="en-GB" sz="2800" dirty="0" err="1" smtClean="0">
                <a:solidFill>
                  <a:srgbClr val="FF0000"/>
                </a:solidFill>
              </a:rPr>
              <a:t>intensità</a:t>
            </a:r>
            <a:r>
              <a:rPr lang="en-GB" sz="2800" dirty="0" smtClean="0">
                <a:solidFill>
                  <a:srgbClr val="FF0000"/>
                </a:solidFill>
              </a:rPr>
              <a:t> </a:t>
            </a:r>
            <a:r>
              <a:rPr lang="en-GB" sz="2800" dirty="0" err="1" smtClean="0">
                <a:solidFill>
                  <a:srgbClr val="FF0000"/>
                </a:solidFill>
              </a:rPr>
              <a:t>dei</a:t>
            </a:r>
            <a:r>
              <a:rPr lang="en-GB" sz="2800" dirty="0" smtClean="0">
                <a:solidFill>
                  <a:srgbClr val="FF0000"/>
                </a:solidFill>
              </a:rPr>
              <a:t> </a:t>
            </a:r>
            <a:r>
              <a:rPr lang="en-GB" sz="2800" dirty="0" err="1" smtClean="0">
                <a:solidFill>
                  <a:srgbClr val="FF0000"/>
                </a:solidFill>
              </a:rPr>
              <a:t>picchi</a:t>
            </a:r>
            <a:r>
              <a:rPr lang="en-GB" sz="2800" dirty="0" smtClean="0">
                <a:solidFill>
                  <a:srgbClr val="FF0000"/>
                </a:solidFill>
              </a:rPr>
              <a:t> di </a:t>
            </a:r>
            <a:r>
              <a:rPr lang="en-GB" sz="2800" dirty="0" err="1" smtClean="0">
                <a:solidFill>
                  <a:srgbClr val="FF0000"/>
                </a:solidFill>
              </a:rPr>
              <a:t>diffrazione</a:t>
            </a:r>
            <a:r>
              <a:rPr lang="en-GB" sz="2800" dirty="0" smtClean="0">
                <a:solidFill>
                  <a:srgbClr val="FF0000"/>
                </a:solidFill>
              </a:rPr>
              <a:t> </a:t>
            </a:r>
            <a:r>
              <a:rPr lang="en-GB" sz="2800" dirty="0" err="1" smtClean="0"/>
              <a:t>dipendono</a:t>
            </a:r>
            <a:r>
              <a:rPr lang="en-GB" sz="2800" dirty="0" smtClean="0"/>
              <a:t> </a:t>
            </a:r>
            <a:r>
              <a:rPr lang="en-GB" sz="2800" dirty="0" err="1" smtClean="0"/>
              <a:t>principalmente</a:t>
            </a:r>
            <a:r>
              <a:rPr lang="en-GB" sz="2800" dirty="0" smtClean="0"/>
              <a:t> dal </a:t>
            </a:r>
            <a:r>
              <a:rPr lang="en-GB" sz="2800" dirty="0" err="1" smtClean="0"/>
              <a:t>contenuto</a:t>
            </a:r>
            <a:r>
              <a:rPr lang="en-GB" sz="2800" dirty="0" smtClean="0"/>
              <a:t> </a:t>
            </a:r>
            <a:r>
              <a:rPr lang="en-GB" sz="2800" dirty="0" err="1" smtClean="0"/>
              <a:t>atomico</a:t>
            </a:r>
            <a:r>
              <a:rPr lang="en-GB" sz="2800" dirty="0" smtClean="0"/>
              <a:t> e </a:t>
            </a:r>
            <a:r>
              <a:rPr lang="en-GB" sz="2800" dirty="0" err="1" smtClean="0"/>
              <a:t>dalle</a:t>
            </a:r>
            <a:r>
              <a:rPr lang="en-GB" sz="2800" dirty="0" smtClean="0"/>
              <a:t> </a:t>
            </a:r>
            <a:r>
              <a:rPr lang="en-GB" sz="2800" dirty="0" err="1" smtClean="0"/>
              <a:t>posizioni</a:t>
            </a:r>
            <a:r>
              <a:rPr lang="en-GB" sz="2800" dirty="0" smtClean="0"/>
              <a:t> </a:t>
            </a:r>
            <a:r>
              <a:rPr lang="en-GB" sz="2800" dirty="0" err="1" smtClean="0"/>
              <a:t>degli</a:t>
            </a:r>
            <a:r>
              <a:rPr lang="en-GB" sz="2800" dirty="0" smtClean="0"/>
              <a:t> </a:t>
            </a:r>
            <a:r>
              <a:rPr lang="en-GB" sz="2800" dirty="0" err="1" smtClean="0"/>
              <a:t>atomi</a:t>
            </a:r>
            <a:r>
              <a:rPr lang="en-GB" sz="2800" dirty="0" smtClean="0"/>
              <a:t> </a:t>
            </a:r>
            <a:r>
              <a:rPr lang="en-GB" sz="2800" dirty="0" err="1" smtClean="0"/>
              <a:t>nella</a:t>
            </a:r>
            <a:r>
              <a:rPr lang="en-GB" sz="2800" dirty="0" smtClean="0"/>
              <a:t> </a:t>
            </a:r>
            <a:r>
              <a:rPr lang="en-GB" sz="2800" dirty="0" err="1" smtClean="0"/>
              <a:t>cella</a:t>
            </a:r>
            <a:r>
              <a:rPr lang="en-GB" sz="2800" dirty="0" smtClean="0"/>
              <a:t>.</a:t>
            </a:r>
            <a:endParaRPr lang="en-GB" sz="2800" dirty="0"/>
          </a:p>
        </p:txBody>
      </p:sp>
      <p:sp>
        <p:nvSpPr>
          <p:cNvPr id="7" name="Rettangolo 6"/>
          <p:cNvSpPr/>
          <p:nvPr/>
        </p:nvSpPr>
        <p:spPr>
          <a:xfrm>
            <a:off x="0" y="4690059"/>
            <a:ext cx="730632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Courier New" panose="02070309020205020404" pitchFamily="49" charset="0"/>
              <a:buChar char="o"/>
            </a:pPr>
            <a:r>
              <a:rPr lang="en-GB" sz="2800" dirty="0" smtClean="0">
                <a:solidFill>
                  <a:srgbClr val="FF0000"/>
                </a:solidFill>
              </a:rPr>
              <a:t>Le </a:t>
            </a:r>
            <a:r>
              <a:rPr lang="en-GB" sz="2800" dirty="0" err="1" smtClean="0">
                <a:solidFill>
                  <a:srgbClr val="FF0000"/>
                </a:solidFill>
              </a:rPr>
              <a:t>ampiezze</a:t>
            </a:r>
            <a:r>
              <a:rPr lang="en-GB" sz="2800" dirty="0" smtClean="0">
                <a:solidFill>
                  <a:srgbClr val="FF0000"/>
                </a:solidFill>
              </a:rPr>
              <a:t> </a:t>
            </a:r>
            <a:r>
              <a:rPr lang="en-GB" sz="2800" dirty="0" err="1" smtClean="0">
                <a:solidFill>
                  <a:srgbClr val="FF0000"/>
                </a:solidFill>
              </a:rPr>
              <a:t>dei</a:t>
            </a:r>
            <a:r>
              <a:rPr lang="en-GB" sz="2800" dirty="0" smtClean="0">
                <a:solidFill>
                  <a:srgbClr val="FF0000"/>
                </a:solidFill>
              </a:rPr>
              <a:t> </a:t>
            </a:r>
            <a:r>
              <a:rPr lang="en-GB" sz="2800" dirty="0" err="1" smtClean="0">
                <a:solidFill>
                  <a:srgbClr val="FF0000"/>
                </a:solidFill>
              </a:rPr>
              <a:t>picchi</a:t>
            </a:r>
            <a:r>
              <a:rPr lang="en-GB" sz="2800" dirty="0" smtClean="0">
                <a:solidFill>
                  <a:srgbClr val="FF0000"/>
                </a:solidFill>
              </a:rPr>
              <a:t> di </a:t>
            </a:r>
            <a:r>
              <a:rPr lang="en-GB" sz="2800" dirty="0" err="1" smtClean="0">
                <a:solidFill>
                  <a:srgbClr val="FF0000"/>
                </a:solidFill>
              </a:rPr>
              <a:t>diffrazione</a:t>
            </a:r>
            <a:r>
              <a:rPr lang="en-GB" sz="2800" dirty="0" smtClean="0">
                <a:solidFill>
                  <a:srgbClr val="FF0000"/>
                </a:solidFill>
              </a:rPr>
              <a:t> </a:t>
            </a:r>
            <a:r>
              <a:rPr lang="en-GB" sz="2800" dirty="0" err="1" smtClean="0"/>
              <a:t>dipendono</a:t>
            </a:r>
            <a:r>
              <a:rPr lang="en-GB" sz="2800" dirty="0" smtClean="0"/>
              <a:t> </a:t>
            </a:r>
            <a:r>
              <a:rPr lang="en-GB" sz="2800" dirty="0" err="1" smtClean="0"/>
              <a:t>principalmente</a:t>
            </a:r>
            <a:r>
              <a:rPr lang="en-GB" sz="2800" dirty="0" smtClean="0"/>
              <a:t> </a:t>
            </a:r>
            <a:r>
              <a:rPr lang="en-GB" sz="2800" dirty="0" err="1" smtClean="0"/>
              <a:t>dalla</a:t>
            </a:r>
            <a:r>
              <a:rPr lang="en-GB" sz="2800" dirty="0" smtClean="0"/>
              <a:t> </a:t>
            </a:r>
            <a:r>
              <a:rPr lang="en-GB" sz="2800" dirty="0" err="1" smtClean="0"/>
              <a:t>geometria</a:t>
            </a:r>
            <a:r>
              <a:rPr lang="en-GB" sz="2800" dirty="0" smtClean="0"/>
              <a:t> del </a:t>
            </a:r>
            <a:r>
              <a:rPr lang="en-GB" sz="2800" dirty="0" err="1" smtClean="0"/>
              <a:t>diffrattometro</a:t>
            </a:r>
            <a:r>
              <a:rPr lang="en-GB" sz="2800" dirty="0" smtClean="0"/>
              <a:t> e </a:t>
            </a:r>
            <a:r>
              <a:rPr lang="en-GB" sz="2800" dirty="0" err="1" smtClean="0"/>
              <a:t>dalle</a:t>
            </a:r>
            <a:r>
              <a:rPr lang="en-GB" sz="2800" dirty="0" smtClean="0"/>
              <a:t> </a:t>
            </a:r>
            <a:r>
              <a:rPr lang="en-GB" sz="2800" dirty="0" err="1" smtClean="0"/>
              <a:t>dimensioni</a:t>
            </a:r>
            <a:r>
              <a:rPr lang="en-GB" sz="2800" dirty="0" smtClean="0"/>
              <a:t> </a:t>
            </a:r>
            <a:r>
              <a:rPr lang="en-GB" sz="2800" dirty="0" err="1" smtClean="0"/>
              <a:t>dei</a:t>
            </a:r>
            <a:r>
              <a:rPr lang="en-GB" sz="2800" dirty="0" smtClean="0"/>
              <a:t> </a:t>
            </a:r>
            <a:r>
              <a:rPr lang="en-GB" sz="2800" dirty="0" err="1" smtClean="0"/>
              <a:t>cristalliti</a:t>
            </a:r>
            <a:r>
              <a:rPr lang="en-GB" sz="2800" dirty="0" smtClean="0"/>
              <a:t>.</a:t>
            </a:r>
            <a:endParaRPr lang="en-GB" sz="280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10600" y="4484035"/>
            <a:ext cx="2805571" cy="1960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10600" y="2929334"/>
            <a:ext cx="2823024" cy="176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67180" y="1136399"/>
            <a:ext cx="2909864" cy="1681345"/>
          </a:xfrm>
          <a:prstGeom prst="rect">
            <a:avLst/>
          </a:prstGeom>
        </p:spPr>
      </p:pic>
      <p:sp>
        <p:nvSpPr>
          <p:cNvPr id="11" name="CasellaDiTesto 10"/>
          <p:cNvSpPr txBox="1"/>
          <p:nvPr/>
        </p:nvSpPr>
        <p:spPr>
          <a:xfrm>
            <a:off x="4209074" y="0"/>
            <a:ext cx="3547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Studio di cristalli</a:t>
            </a:r>
          </a:p>
        </p:txBody>
      </p:sp>
      <p:sp>
        <p:nvSpPr>
          <p:cNvPr id="13" name="CasellaDiTesto 12"/>
          <p:cNvSpPr txBox="1"/>
          <p:nvPr/>
        </p:nvSpPr>
        <p:spPr>
          <a:xfrm>
            <a:off x="4967728" y="583194"/>
            <a:ext cx="20306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POLVERI</a:t>
            </a:r>
            <a:endParaRPr lang="en-GB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3106445" y="6410276"/>
            <a:ext cx="6295008" cy="365125"/>
          </a:xfrm>
        </p:spPr>
        <p:txBody>
          <a:bodyPr/>
          <a:lstStyle/>
          <a:p>
            <a:r>
              <a:rPr lang="it-IT" dirty="0" smtClean="0"/>
              <a:t>Alternanza scuola-lavoro, 19 marzo 2019, Istituto di Cristallografia-CNR, Bari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5801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BFE71-7623-4C60-9342-50703C54D46D}" type="slidenum">
              <a:rPr lang="en-GB" smtClean="0"/>
              <a:t>39</a:t>
            </a:fld>
            <a:endParaRPr lang="en-GB"/>
          </a:p>
        </p:txBody>
      </p:sp>
      <p:sp>
        <p:nvSpPr>
          <p:cNvPr id="4" name="CasellaDiTesto 3"/>
          <p:cNvSpPr txBox="1"/>
          <p:nvPr/>
        </p:nvSpPr>
        <p:spPr>
          <a:xfrm>
            <a:off x="4209074" y="0"/>
            <a:ext cx="3547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Studio di cristalli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3295072" y="1051452"/>
            <a:ext cx="78324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 smtClean="0">
                <a:solidFill>
                  <a:srgbClr val="FF0000"/>
                </a:solidFill>
              </a:rPr>
              <a:t>Metodo dell’impronta digitale</a:t>
            </a:r>
            <a:endParaRPr lang="en-GB" sz="3200" dirty="0">
              <a:solidFill>
                <a:srgbClr val="FF0000"/>
              </a:solidFill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412018" y="1777013"/>
            <a:ext cx="3657600" cy="3191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6219" y="2119913"/>
            <a:ext cx="4572000" cy="25056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Figura a mano libera 8"/>
          <p:cNvSpPr/>
          <p:nvPr/>
        </p:nvSpPr>
        <p:spPr>
          <a:xfrm>
            <a:off x="5534429" y="3099865"/>
            <a:ext cx="1828800" cy="914400"/>
          </a:xfrm>
          <a:custGeom>
            <a:avLst>
              <a:gd name="f0" fmla="val 4300"/>
              <a:gd name="f1" fmla="val 5400"/>
            </a:avLst>
            <a:gdLst>
              <a:gd name="f2" fmla="val w"/>
              <a:gd name="f3" fmla="val h"/>
              <a:gd name="f4" fmla="val 0"/>
              <a:gd name="f5" fmla="val 21600"/>
              <a:gd name="f6" fmla="val 10800"/>
              <a:gd name="f7" fmla="*/ f2 1 21600"/>
              <a:gd name="f8" fmla="*/ f3 1 21600"/>
              <a:gd name="f9" fmla="pin 0 f0 10800"/>
              <a:gd name="f10" fmla="pin 0 f1 10800"/>
              <a:gd name="f11" fmla="val f9"/>
              <a:gd name="f12" fmla="val f10"/>
              <a:gd name="f13" fmla="+- 21600 0 f9"/>
              <a:gd name="f14" fmla="+- 21600 0 f10"/>
              <a:gd name="f15" fmla="+- 10800 0 f10"/>
              <a:gd name="f16" fmla="*/ f9 f7 1"/>
              <a:gd name="f17" fmla="*/ f10 f8 1"/>
              <a:gd name="f18" fmla="*/ f9 f15 1"/>
              <a:gd name="f19" fmla="*/ f14 f8 1"/>
              <a:gd name="f20" fmla="*/ f12 f8 1"/>
              <a:gd name="f21" fmla="*/ f18 1 10800"/>
              <a:gd name="f22" fmla="+- 21600 0 f21"/>
              <a:gd name="f23" fmla="*/ f21 f7 1"/>
              <a:gd name="f24" fmla="*/ f22 f7 1"/>
            </a:gdLst>
            <a:ahLst>
              <a:ahXY gdRefX="f0" minX="f4" maxX="f6" gdRefY="f1" minY="f4" maxY="f6">
                <a:pos x="f16" y="f1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3" t="f20" r="f24" b="f19"/>
            <a:pathLst>
              <a:path w="21600" h="21600">
                <a:moveTo>
                  <a:pt x="f4" y="f6"/>
                </a:moveTo>
                <a:lnTo>
                  <a:pt x="f11" y="f4"/>
                </a:lnTo>
                <a:lnTo>
                  <a:pt x="f11" y="f12"/>
                </a:lnTo>
                <a:lnTo>
                  <a:pt x="f13" y="f12"/>
                </a:lnTo>
                <a:lnTo>
                  <a:pt x="f13" y="f4"/>
                </a:lnTo>
                <a:lnTo>
                  <a:pt x="f5" y="f6"/>
                </a:lnTo>
                <a:lnTo>
                  <a:pt x="f13" y="f5"/>
                </a:lnTo>
                <a:lnTo>
                  <a:pt x="f13" y="f14"/>
                </a:lnTo>
                <a:lnTo>
                  <a:pt x="f11" y="f14"/>
                </a:lnTo>
                <a:lnTo>
                  <a:pt x="f11" y="f5"/>
                </a:lnTo>
                <a:close/>
              </a:path>
            </a:pathLst>
          </a:custGeom>
          <a:solidFill>
            <a:srgbClr val="66FF00"/>
          </a:solidFill>
          <a:ln w="91440">
            <a:solidFill>
              <a:srgbClr val="66FF00"/>
            </a:solidFill>
            <a:prstDash val="solid"/>
          </a:ln>
        </p:spPr>
        <p:txBody>
          <a:bodyPr vert="horz" wrap="none" lIns="135720" tIns="90720" rIns="135720" bIns="90720" anchor="ctr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>
              <a:ln>
                <a:noFill/>
              </a:ln>
              <a:latin typeface="Arial" pitchFamily="18"/>
              <a:ea typeface="DejaVu Sans" pitchFamily="2"/>
              <a:cs typeface="Lohit Hindi" pitchFamily="2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-76817" y="5198544"/>
            <a:ext cx="12165125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6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L’immagine di diffrazione è l’impronta digitale di ogni singolo composto cristallino.</a:t>
            </a:r>
            <a:endParaRPr lang="en-GB" sz="2600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it-IT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Ogni singolo materiale cristallino ha la sua propria figura di diffrazione. 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4967728" y="583194"/>
            <a:ext cx="20306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POLVERI</a:t>
            </a:r>
            <a:endParaRPr lang="en-GB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3023214" y="6347411"/>
            <a:ext cx="5365812" cy="365125"/>
          </a:xfrm>
        </p:spPr>
        <p:txBody>
          <a:bodyPr/>
          <a:lstStyle/>
          <a:p>
            <a:r>
              <a:rPr lang="it-IT" dirty="0" smtClean="0"/>
              <a:t>Alternanza scuola-lavoro, 19 marzo 2019, Istituto di Cristallografia-CNR, Bari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7910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BFE71-7623-4C60-9342-50703C54D46D}" type="slidenum">
              <a:rPr lang="en-GB" smtClean="0"/>
              <a:t>4</a:t>
            </a:fld>
            <a:endParaRPr lang="en-GB"/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7119" y="812800"/>
            <a:ext cx="4205287" cy="441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2356" y="1049338"/>
            <a:ext cx="1319213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ectangle 2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0" y="5342945"/>
            <a:ext cx="12192000" cy="1177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/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struttura di un cristallo può essere descritta come </a:t>
            </a:r>
            <a:r>
              <a:rPr lang="it-IT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combinazione di un reticolo geometrico costituito da nodi + un motivo che consiste di atomi o ioni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, che si ripete per traslazione </a:t>
            </a:r>
            <a:r>
              <a:rPr 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prossimità dei </a:t>
            </a:r>
            <a:r>
              <a:rPr lang="it-IT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nodi </a:t>
            </a:r>
            <a:r>
              <a:rPr lang="it-IT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reticolari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3" name="Text Box 11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9040381" y="2141538"/>
            <a:ext cx="1655638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b="1" i="1" dirty="0">
                <a:latin typeface="Tahoma" pitchFamily="34" charset="0"/>
                <a:cs typeface="Tahoma" pitchFamily="34" charset="0"/>
              </a:rPr>
              <a:t>Reticolo </a:t>
            </a:r>
          </a:p>
          <a:p>
            <a:pPr eaLnBrk="1" hangingPunct="1">
              <a:spcBef>
                <a:spcPct val="50000"/>
              </a:spcBef>
            </a:pPr>
            <a:r>
              <a:rPr lang="it-IT" b="1" i="1" dirty="0">
                <a:latin typeface="Tahoma" pitchFamily="34" charset="0"/>
                <a:cs typeface="Tahoma" pitchFamily="34" charset="0"/>
              </a:rPr>
              <a:t>geometrico</a:t>
            </a:r>
          </a:p>
        </p:txBody>
      </p:sp>
      <p:sp>
        <p:nvSpPr>
          <p:cNvPr id="24" name="Text Box 9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127067" y="2420938"/>
            <a:ext cx="26638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b="1" i="1" dirty="0">
                <a:latin typeface="Tahoma" pitchFamily="34" charset="0"/>
                <a:cs typeface="Tahoma" pitchFamily="34" charset="0"/>
              </a:rPr>
              <a:t>Motivo</a:t>
            </a:r>
          </a:p>
        </p:txBody>
      </p:sp>
      <p:pic>
        <p:nvPicPr>
          <p:cNvPr id="25" name="Picture 5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1869" y="796925"/>
            <a:ext cx="4300537" cy="450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 Box 7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207187" y="3860800"/>
            <a:ext cx="2663825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b="1" i="1" dirty="0">
                <a:latin typeface="Tahoma" pitchFamily="34" charset="0"/>
                <a:cs typeface="Tahoma" pitchFamily="34" charset="0"/>
              </a:rPr>
              <a:t>Struttura</a:t>
            </a:r>
          </a:p>
          <a:p>
            <a:pPr eaLnBrk="1" hangingPunct="1">
              <a:spcBef>
                <a:spcPct val="50000"/>
              </a:spcBef>
            </a:pPr>
            <a:r>
              <a:rPr lang="it-IT" b="1" i="1" dirty="0">
                <a:latin typeface="Tahoma" pitchFamily="34" charset="0"/>
                <a:cs typeface="Tahoma" pitchFamily="34" charset="0"/>
              </a:rPr>
              <a:t>cristallina</a:t>
            </a:r>
          </a:p>
        </p:txBody>
      </p:sp>
      <p:sp>
        <p:nvSpPr>
          <p:cNvPr id="27" name="Text Box 1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9146173" y="4519613"/>
            <a:ext cx="16938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Motivo</a:t>
            </a:r>
          </a:p>
        </p:txBody>
      </p:sp>
      <p:grpSp>
        <p:nvGrpSpPr>
          <p:cNvPr id="30" name="Group 12"/>
          <p:cNvGrpSpPr>
            <a:grpSpLocks/>
          </p:cNvGrpSpPr>
          <p:nvPr/>
        </p:nvGrpSpPr>
        <p:grpSpPr bwMode="auto">
          <a:xfrm>
            <a:off x="1945844" y="1259468"/>
            <a:ext cx="8850312" cy="3629061"/>
            <a:chOff x="3116309" y="1180093"/>
            <a:chExt cx="8850285" cy="3629071"/>
          </a:xfrm>
        </p:grpSpPr>
        <p:pic>
          <p:nvPicPr>
            <p:cNvPr id="31" name="Picture 2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4437"/>
            <a:stretch>
              <a:fillRect/>
            </a:stretch>
          </p:blipFill>
          <p:spPr bwMode="auto">
            <a:xfrm>
              <a:off x="3479819" y="1219200"/>
              <a:ext cx="8486775" cy="3340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" name="Text Box 7"/>
            <p:cNvSpPr txBox="1"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3116309" y="4439831"/>
              <a:ext cx="1355721" cy="369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it-IT" b="1" dirty="0">
                  <a:latin typeface="Arial" panose="020B0604020202020204" pitchFamily="34" charset="0"/>
                  <a:cs typeface="Arial" panose="020B0604020202020204" pitchFamily="34" charset="0"/>
                </a:rPr>
                <a:t>Struttura</a:t>
              </a:r>
            </a:p>
          </p:txBody>
        </p:sp>
        <p:sp>
          <p:nvSpPr>
            <p:cNvPr id="33" name="Text Box 8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6105835" y="1180093"/>
              <a:ext cx="2663825" cy="369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it-IT" b="1" dirty="0">
                  <a:latin typeface="Arial" panose="020B0604020202020204" pitchFamily="34" charset="0"/>
                  <a:cs typeface="Arial" panose="020B0604020202020204" pitchFamily="34" charset="0"/>
                </a:rPr>
                <a:t>Nodo reticolare</a:t>
              </a:r>
            </a:p>
          </p:txBody>
        </p:sp>
        <p:sp>
          <p:nvSpPr>
            <p:cNvPr id="34" name="Line 10"/>
            <p:cNvSpPr>
              <a:spLocks noChangeShapeType="1"/>
            </p:cNvSpPr>
            <p:nvPr>
              <p:custDataLst>
                <p:tags r:id="rId8"/>
              </p:custDataLst>
            </p:nvPr>
          </p:nvSpPr>
          <p:spPr bwMode="auto">
            <a:xfrm>
              <a:off x="6877050" y="1484312"/>
              <a:ext cx="599933" cy="4521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35" name="Text Box 11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6473864" y="4421195"/>
              <a:ext cx="1214446" cy="369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it-IT" b="1" dirty="0">
                  <a:latin typeface="Tahoma" pitchFamily="34" charset="0"/>
                  <a:cs typeface="Tahoma" pitchFamily="34" charset="0"/>
                </a:rPr>
                <a:t>Reticolo</a:t>
              </a:r>
            </a:p>
          </p:txBody>
        </p:sp>
      </p:grpSp>
      <p:sp>
        <p:nvSpPr>
          <p:cNvPr id="36" name="CasellaDiTesto 35"/>
          <p:cNvSpPr txBox="1"/>
          <p:nvPr/>
        </p:nvSpPr>
        <p:spPr>
          <a:xfrm>
            <a:off x="3798987" y="29559"/>
            <a:ext cx="44230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Simmetria nei cristalli</a:t>
            </a:r>
          </a:p>
        </p:txBody>
      </p:sp>
      <p:sp>
        <p:nvSpPr>
          <p:cNvPr id="37" name="Text Box 4"/>
          <p:cNvSpPr txBox="1">
            <a:spLocks noChangeArrowheads="1"/>
          </p:cNvSpPr>
          <p:nvPr/>
        </p:nvSpPr>
        <p:spPr bwMode="auto">
          <a:xfrm>
            <a:off x="2623706" y="483667"/>
            <a:ext cx="662463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en-US" sz="2400" dirty="0" smtClean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 STATO </a:t>
            </a:r>
            <a:r>
              <a:rPr lang="it-IT" altLang="en-US" sz="2400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CRISTALLINO</a:t>
            </a:r>
          </a:p>
        </p:txBody>
      </p:sp>
      <p:sp>
        <p:nvSpPr>
          <p:cNvPr id="38" name="Segnaposto piè di pagina 12"/>
          <p:cNvSpPr>
            <a:spLocks noGrp="1"/>
          </p:cNvSpPr>
          <p:nvPr>
            <p:ph type="ftr" sz="quarter" idx="11"/>
          </p:nvPr>
        </p:nvSpPr>
        <p:spPr>
          <a:xfrm>
            <a:off x="2814426" y="6582258"/>
            <a:ext cx="5834406" cy="246221"/>
          </a:xfrm>
        </p:spPr>
        <p:txBody>
          <a:bodyPr>
            <a:noAutofit/>
          </a:bodyPr>
          <a:lstStyle/>
          <a:p>
            <a:r>
              <a:rPr lang="it-IT" sz="1000" i="1" smtClean="0">
                <a:latin typeface="Arial" panose="020B0604020202020204" pitchFamily="34" charset="0"/>
                <a:cs typeface="Arial" panose="020B0604020202020204" pitchFamily="34" charset="0"/>
              </a:rPr>
              <a:t>Alternanza scuola-lavoro, 19 marzo 2019, Istituto di Cristallografia-CNR, Bari</a:t>
            </a:r>
            <a:endParaRPr lang="en-GB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1097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041 -0.01574 L 0.27031 -0.0157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4" grpId="1"/>
      <p:bldP spid="26" grpId="0"/>
      <p:bldP spid="26" grpId="1"/>
      <p:bldP spid="27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BFE71-7623-4C60-9342-50703C54D46D}" type="slidenum">
              <a:rPr lang="en-GB" smtClean="0"/>
              <a:t>40</a:t>
            </a:fld>
            <a:endParaRPr lang="en-GB"/>
          </a:p>
        </p:txBody>
      </p:sp>
      <p:sp>
        <p:nvSpPr>
          <p:cNvPr id="4" name="CasellaDiTesto 3"/>
          <p:cNvSpPr txBox="1"/>
          <p:nvPr/>
        </p:nvSpPr>
        <p:spPr>
          <a:xfrm>
            <a:off x="4209074" y="0"/>
            <a:ext cx="3547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Studio di cristalli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4268554" y="1396163"/>
            <a:ext cx="7923446" cy="2155547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Ctr="0" compatLnSpc="0">
            <a:spAutoFit/>
          </a:bodyPr>
          <a:lstStyle/>
          <a:p>
            <a:pPr marL="0" marR="0" lvl="0" indent="0" algn="just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72"/>
              <a:tabLst/>
            </a:pPr>
            <a:r>
              <a:rPr lang="en-US" sz="2800" dirty="0" smtClean="0">
                <a:solidFill>
                  <a:srgbClr val="000000"/>
                </a:solidFill>
                <a:latin typeface="Arial" pitchFamily="18"/>
                <a:ea typeface="DejaVu Sans" pitchFamily="2"/>
                <a:cs typeface="Lohit Hindi" pitchFamily="2"/>
              </a:rPr>
              <a:t>Figure di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18"/>
                <a:ea typeface="DejaVu Sans" pitchFamily="2"/>
                <a:cs typeface="Lohit Hindi" pitchFamily="2"/>
              </a:rPr>
              <a:t>diffrazione</a:t>
            </a:r>
            <a:r>
              <a:rPr lang="en-US" sz="2800" dirty="0" smtClean="0">
                <a:solidFill>
                  <a:srgbClr val="000000"/>
                </a:solidFill>
                <a:latin typeface="Arial" pitchFamily="18"/>
                <a:ea typeface="DejaVu Sans" pitchFamily="2"/>
                <a:cs typeface="Lohit Hindi" pitchFamily="2"/>
              </a:rPr>
              <a:t> X da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18"/>
                <a:ea typeface="DejaVu Sans" pitchFamily="2"/>
                <a:cs typeface="Lohit Hindi" pitchFamily="2"/>
              </a:rPr>
              <a:t>polveri</a:t>
            </a:r>
            <a:r>
              <a:rPr lang="en-US" sz="2800" dirty="0" smtClean="0">
                <a:solidFill>
                  <a:srgbClr val="000000"/>
                </a:solidFill>
                <a:latin typeface="Arial" pitchFamily="18"/>
                <a:ea typeface="DejaVu Sans" pitchFamily="2"/>
                <a:cs typeface="Lohit Hindi" pitchFamily="2"/>
              </a:rPr>
              <a:t> di </a:t>
            </a:r>
            <a:r>
              <a:rPr lang="en-US" sz="2800" dirty="0" err="1" smtClean="0">
                <a:solidFill>
                  <a:srgbClr val="FF0000"/>
                </a:solidFill>
                <a:latin typeface="Arial" pitchFamily="18"/>
                <a:ea typeface="DejaVu Sans" pitchFamily="2"/>
                <a:cs typeface="Lohit Hindi" pitchFamily="2"/>
              </a:rPr>
              <a:t>tre</a:t>
            </a:r>
            <a:r>
              <a:rPr lang="en-US" sz="2800" dirty="0" smtClean="0">
                <a:solidFill>
                  <a:srgbClr val="FF0000"/>
                </a:solidFill>
                <a:latin typeface="Arial" pitchFamily="18"/>
                <a:ea typeface="DejaVu Sans" pitchFamily="2"/>
                <a:cs typeface="Lohit Hindi" pitchFamily="2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" pitchFamily="18"/>
                <a:ea typeface="DejaVu Sans" pitchFamily="2"/>
                <a:cs typeface="Lohit Hindi" pitchFamily="2"/>
              </a:rPr>
              <a:t>polimorfi</a:t>
            </a:r>
            <a:r>
              <a:rPr lang="en-US" sz="2800" dirty="0" smtClean="0">
                <a:solidFill>
                  <a:srgbClr val="FF0000"/>
                </a:solidFill>
                <a:latin typeface="Arial" pitchFamily="18"/>
                <a:ea typeface="DejaVu Sans" pitchFamily="2"/>
                <a:cs typeface="Lohit Hindi" pitchFamily="2"/>
              </a:rPr>
              <a:t> di </a:t>
            </a:r>
            <a:r>
              <a:rPr lang="en-US" sz="2800" b="0" i="0" u="none" strike="noStrike" kern="1200" dirty="0" smtClean="0">
                <a:ln>
                  <a:noFill/>
                </a:ln>
                <a:solidFill>
                  <a:srgbClr val="FF0000"/>
                </a:solidFill>
                <a:latin typeface="Arial" pitchFamily="18"/>
                <a:ea typeface="DejaVu Sans" pitchFamily="2"/>
                <a:cs typeface="Lohit Hindi" pitchFamily="2"/>
              </a:rPr>
              <a:t>TiO</a:t>
            </a:r>
            <a:r>
              <a:rPr lang="en-US" sz="2800" b="0" i="0" u="none" strike="noStrike" kern="1200" baseline="-33000" dirty="0" smtClean="0">
                <a:ln>
                  <a:noFill/>
                </a:ln>
                <a:solidFill>
                  <a:srgbClr val="FF0000"/>
                </a:solidFill>
                <a:latin typeface="Arial" pitchFamily="18"/>
                <a:ea typeface="DejaVu Sans" pitchFamily="2"/>
                <a:cs typeface="Lohit Hindi" pitchFamily="2"/>
              </a:rPr>
              <a:t>2</a:t>
            </a:r>
            <a:r>
              <a:rPr lang="en-US" sz="2800" b="0" i="0" u="none" strike="noStrike" kern="1200" dirty="0">
                <a:ln>
                  <a:noFill/>
                </a:ln>
                <a:solidFill>
                  <a:srgbClr val="FF0000"/>
                </a:solidFill>
                <a:latin typeface="Arial" pitchFamily="18"/>
                <a:ea typeface="DejaVu Sans" pitchFamily="2"/>
                <a:cs typeface="Lohit Hindi" pitchFamily="2"/>
              </a:rPr>
              <a:t>. </a:t>
            </a:r>
            <a:endParaRPr lang="en-US" sz="2800" b="0" i="0" u="none" strike="noStrike" kern="1200" dirty="0" smtClean="0">
              <a:ln>
                <a:noFill/>
              </a:ln>
              <a:solidFill>
                <a:srgbClr val="FF0000"/>
              </a:solidFill>
              <a:latin typeface="Arial" pitchFamily="18"/>
              <a:ea typeface="DejaVu Sans" pitchFamily="2"/>
              <a:cs typeface="Lohit Hindi" pitchFamily="2"/>
            </a:endParaRPr>
          </a:p>
          <a:p>
            <a:pPr marL="0" marR="0" lvl="0" indent="0" algn="just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72"/>
              <a:tabLst/>
            </a:pPr>
            <a:r>
              <a:rPr lang="en-US" sz="2800" b="0" i="0" u="none" strike="noStrike" kern="1200" dirty="0" smtClean="0">
                <a:ln>
                  <a:noFill/>
                </a:ln>
                <a:solidFill>
                  <a:srgbClr val="000000"/>
                </a:solidFill>
                <a:latin typeface="Arial" pitchFamily="18"/>
                <a:ea typeface="DejaVu Sans" pitchFamily="2"/>
                <a:cs typeface="Lohit Hindi" pitchFamily="2"/>
              </a:rPr>
              <a:t>I </a:t>
            </a:r>
            <a:r>
              <a:rPr lang="en-US" sz="2800" b="0" i="0" u="none" strike="noStrike" kern="1200" dirty="0" err="1" smtClean="0">
                <a:ln>
                  <a:noFill/>
                </a:ln>
                <a:solidFill>
                  <a:srgbClr val="000000"/>
                </a:solidFill>
                <a:latin typeface="Arial" pitchFamily="18"/>
                <a:ea typeface="DejaVu Sans" pitchFamily="2"/>
                <a:cs typeface="Lohit Hindi" pitchFamily="2"/>
              </a:rPr>
              <a:t>tre</a:t>
            </a:r>
            <a:r>
              <a:rPr lang="en-US" sz="2800" b="0" i="0" u="none" strike="noStrike" kern="1200" dirty="0" smtClean="0">
                <a:ln>
                  <a:noFill/>
                </a:ln>
                <a:solidFill>
                  <a:srgbClr val="000000"/>
                </a:solidFill>
                <a:latin typeface="Arial" pitchFamily="18"/>
                <a:ea typeface="DejaVu Sans" pitchFamily="2"/>
                <a:cs typeface="Lohit Hindi" pitchFamily="2"/>
              </a:rPr>
              <a:t> </a:t>
            </a:r>
            <a:r>
              <a:rPr lang="en-US" sz="2800" b="0" i="0" u="none" strike="noStrike" kern="1200" dirty="0" err="1" smtClean="0">
                <a:ln>
                  <a:noFill/>
                </a:ln>
                <a:solidFill>
                  <a:srgbClr val="000000"/>
                </a:solidFill>
                <a:latin typeface="Arial" pitchFamily="18"/>
                <a:ea typeface="DejaVu Sans" pitchFamily="2"/>
                <a:cs typeface="Lohit Hindi" pitchFamily="2"/>
              </a:rPr>
              <a:t>polimorfi</a:t>
            </a:r>
            <a:r>
              <a:rPr lang="en-US" sz="2800" b="0" i="0" u="none" strike="noStrike" kern="1200" dirty="0" smtClean="0">
                <a:ln>
                  <a:noFill/>
                </a:ln>
                <a:solidFill>
                  <a:srgbClr val="000000"/>
                </a:solidFill>
                <a:latin typeface="Arial" pitchFamily="18"/>
                <a:ea typeface="DejaVu Sans" pitchFamily="2"/>
                <a:cs typeface="Lohit Hindi" pitchFamily="2"/>
              </a:rPr>
              <a:t> con la </a:t>
            </a:r>
            <a:r>
              <a:rPr lang="en-US" sz="2800" b="0" i="0" u="none" strike="noStrike" kern="1200" dirty="0" err="1" smtClean="0">
                <a:ln>
                  <a:noFill/>
                </a:ln>
                <a:solidFill>
                  <a:srgbClr val="000000"/>
                </a:solidFill>
                <a:latin typeface="Arial" pitchFamily="18"/>
                <a:ea typeface="DejaVu Sans" pitchFamily="2"/>
                <a:cs typeface="Lohit Hindi" pitchFamily="2"/>
              </a:rPr>
              <a:t>medesima</a:t>
            </a:r>
            <a:r>
              <a:rPr lang="en-US" sz="2800" b="0" i="0" u="none" strike="noStrike" kern="1200" dirty="0" smtClean="0">
                <a:ln>
                  <a:noFill/>
                </a:ln>
                <a:solidFill>
                  <a:srgbClr val="000000"/>
                </a:solidFill>
                <a:latin typeface="Arial" pitchFamily="18"/>
                <a:ea typeface="DejaVu Sans" pitchFamily="2"/>
                <a:cs typeface="Lohit Hindi" pitchFamily="2"/>
              </a:rPr>
              <a:t> </a:t>
            </a:r>
            <a:r>
              <a:rPr lang="en-US" sz="2800" b="0" i="0" u="none" strike="noStrike" kern="1200" dirty="0" err="1" smtClean="0">
                <a:ln>
                  <a:noFill/>
                </a:ln>
                <a:solidFill>
                  <a:srgbClr val="000000"/>
                </a:solidFill>
                <a:latin typeface="Arial" pitchFamily="18"/>
                <a:ea typeface="DejaVu Sans" pitchFamily="2"/>
                <a:cs typeface="Lohit Hindi" pitchFamily="2"/>
              </a:rPr>
              <a:t>composizione</a:t>
            </a:r>
            <a:r>
              <a:rPr lang="en-US" sz="2800" b="0" i="0" u="none" strike="noStrike" kern="1200" dirty="0" smtClean="0">
                <a:ln>
                  <a:noFill/>
                </a:ln>
                <a:solidFill>
                  <a:srgbClr val="000000"/>
                </a:solidFill>
                <a:latin typeface="Arial" pitchFamily="18"/>
                <a:ea typeface="DejaVu Sans" pitchFamily="2"/>
                <a:cs typeface="Lohit Hindi" pitchFamily="2"/>
              </a:rPr>
              <a:t> </a:t>
            </a:r>
            <a:r>
              <a:rPr lang="en-US" sz="2800" b="0" i="0" u="none" strike="noStrike" kern="1200" dirty="0" err="1" smtClean="0">
                <a:ln>
                  <a:noFill/>
                </a:ln>
                <a:solidFill>
                  <a:srgbClr val="000000"/>
                </a:solidFill>
                <a:latin typeface="Arial" pitchFamily="18"/>
                <a:ea typeface="DejaVu Sans" pitchFamily="2"/>
                <a:cs typeface="Lohit Hindi" pitchFamily="2"/>
              </a:rPr>
              <a:t>chimica</a:t>
            </a:r>
            <a:r>
              <a:rPr lang="en-US" sz="2800" dirty="0" smtClean="0">
                <a:solidFill>
                  <a:srgbClr val="000000"/>
                </a:solidFill>
                <a:latin typeface="Arial" pitchFamily="18"/>
                <a:ea typeface="DejaVu Sans" pitchFamily="2"/>
                <a:cs typeface="Lohit Hindi" pitchFamily="2"/>
              </a:rPr>
              <a:t> </a:t>
            </a:r>
            <a:r>
              <a:rPr lang="en-US" sz="2800" b="0" i="0" u="none" strike="noStrike" kern="1200" dirty="0" err="1" smtClean="0">
                <a:ln>
                  <a:noFill/>
                </a:ln>
                <a:solidFill>
                  <a:srgbClr val="000000"/>
                </a:solidFill>
                <a:latin typeface="Arial" pitchFamily="18"/>
                <a:ea typeface="DejaVu Sans" pitchFamily="2"/>
                <a:cs typeface="Lohit Hindi" pitchFamily="2"/>
              </a:rPr>
              <a:t>sarebbero</a:t>
            </a:r>
            <a:r>
              <a:rPr lang="en-US" sz="2800" b="0" i="0" u="none" strike="noStrike" kern="1200" dirty="0" smtClean="0">
                <a:ln>
                  <a:noFill/>
                </a:ln>
                <a:solidFill>
                  <a:srgbClr val="000000"/>
                </a:solidFill>
                <a:latin typeface="Arial" pitchFamily="18"/>
                <a:ea typeface="DejaVu Sans" pitchFamily="2"/>
                <a:cs typeface="Lohit Hindi" pitchFamily="2"/>
              </a:rPr>
              <a:t> </a:t>
            </a:r>
            <a:r>
              <a:rPr lang="en-US" sz="2800" b="0" i="0" u="none" strike="noStrike" kern="1200" dirty="0" err="1" smtClean="0">
                <a:ln>
                  <a:noFill/>
                </a:ln>
                <a:solidFill>
                  <a:srgbClr val="000000"/>
                </a:solidFill>
                <a:latin typeface="Arial" pitchFamily="18"/>
                <a:ea typeface="DejaVu Sans" pitchFamily="2"/>
                <a:cs typeface="Lohit Hindi" pitchFamily="2"/>
              </a:rPr>
              <a:t>indistinguibili</a:t>
            </a:r>
            <a:r>
              <a:rPr lang="en-US" sz="2800" b="0" i="0" u="none" strike="noStrike" kern="1200" dirty="0" smtClean="0">
                <a:ln>
                  <a:noFill/>
                </a:ln>
                <a:solidFill>
                  <a:srgbClr val="000000"/>
                </a:solidFill>
                <a:latin typeface="Arial" pitchFamily="18"/>
                <a:ea typeface="DejaVu Sans" pitchFamily="2"/>
                <a:cs typeface="Lohit Hindi" pitchFamily="2"/>
              </a:rPr>
              <a:t> da </a:t>
            </a:r>
            <a:r>
              <a:rPr lang="en-US" sz="2800" b="0" i="0" u="none" strike="noStrike" kern="1200" dirty="0" err="1" smtClean="0">
                <a:ln>
                  <a:noFill/>
                </a:ln>
                <a:solidFill>
                  <a:srgbClr val="000000"/>
                </a:solidFill>
                <a:latin typeface="Arial" pitchFamily="18"/>
                <a:ea typeface="DejaVu Sans" pitchFamily="2"/>
                <a:cs typeface="Lohit Hindi" pitchFamily="2"/>
              </a:rPr>
              <a:t>altre</a:t>
            </a:r>
            <a:r>
              <a:rPr lang="en-US" sz="2800" b="0" i="0" u="none" strike="noStrike" kern="1200" dirty="0" smtClean="0">
                <a:ln>
                  <a:noFill/>
                </a:ln>
                <a:solidFill>
                  <a:srgbClr val="000000"/>
                </a:solidFill>
                <a:latin typeface="Arial" pitchFamily="18"/>
                <a:ea typeface="DejaVu Sans" pitchFamily="2"/>
                <a:cs typeface="Lohit Hindi" pitchFamily="2"/>
              </a:rPr>
              <a:t> </a:t>
            </a:r>
            <a:r>
              <a:rPr lang="en-US" sz="2800" b="0" i="0" u="none" strike="noStrike" kern="1200" dirty="0" err="1" smtClean="0">
                <a:ln>
                  <a:noFill/>
                </a:ln>
                <a:solidFill>
                  <a:srgbClr val="000000"/>
                </a:solidFill>
                <a:latin typeface="Arial" pitchFamily="18"/>
                <a:ea typeface="DejaVu Sans" pitchFamily="2"/>
                <a:cs typeface="Lohit Hindi" pitchFamily="2"/>
              </a:rPr>
              <a:t>tecniche</a:t>
            </a:r>
            <a:r>
              <a:rPr lang="en-US" sz="2800" b="0" i="0" u="none" strike="noStrike" kern="1200" dirty="0" smtClean="0">
                <a:ln>
                  <a:noFill/>
                </a:ln>
                <a:solidFill>
                  <a:srgbClr val="000000"/>
                </a:solidFill>
                <a:latin typeface="Arial" pitchFamily="18"/>
                <a:ea typeface="DejaVu Sans" pitchFamily="2"/>
                <a:cs typeface="Lohit Hindi" pitchFamily="2"/>
              </a:rPr>
              <a:t>.</a:t>
            </a:r>
            <a:endParaRPr lang="en-US" sz="2800" b="0" i="0" u="none" strike="noStrike" kern="1200" dirty="0">
              <a:ln>
                <a:noFill/>
              </a:ln>
              <a:solidFill>
                <a:srgbClr val="000000"/>
              </a:solidFill>
              <a:latin typeface="Arial" pitchFamily="18"/>
              <a:ea typeface="DejaVu Sans" pitchFamily="2"/>
              <a:cs typeface="Lohit Hindi" pitchFamily="2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4268555" y="4810778"/>
            <a:ext cx="7869804" cy="916746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Ctr="0" compatLnSpc="0">
            <a:spAutoFit/>
          </a:bodyPr>
          <a:lstStyle/>
          <a:p>
            <a:pPr marL="0" marR="0" lvl="0" indent="0" algn="just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72"/>
              <a:tabLst/>
            </a:pPr>
            <a:r>
              <a:rPr lang="en-US" sz="2800" b="0" i="0" u="none" strike="noStrike" kern="1200" dirty="0" smtClean="0">
                <a:ln>
                  <a:noFill/>
                </a:ln>
                <a:latin typeface="Arial" pitchFamily="18"/>
                <a:ea typeface="DejaVu Sans" pitchFamily="2"/>
                <a:cs typeface="Lohit Hindi" pitchFamily="2"/>
              </a:rPr>
              <a:t>La </a:t>
            </a:r>
            <a:r>
              <a:rPr lang="en-US" sz="2800" b="0" i="0" u="none" strike="noStrike" kern="1200" dirty="0" err="1" smtClean="0">
                <a:ln>
                  <a:noFill/>
                </a:ln>
                <a:latin typeface="Arial" pitchFamily="18"/>
                <a:ea typeface="DejaVu Sans" pitchFamily="2"/>
                <a:cs typeface="Lohit Hindi" pitchFamily="2"/>
              </a:rPr>
              <a:t>diffrazione</a:t>
            </a:r>
            <a:r>
              <a:rPr lang="en-US" sz="2800" b="0" i="0" u="none" strike="noStrike" kern="1200" dirty="0" smtClean="0">
                <a:ln>
                  <a:noFill/>
                </a:ln>
                <a:latin typeface="Arial" pitchFamily="18"/>
                <a:ea typeface="DejaVu Sans" pitchFamily="2"/>
                <a:cs typeface="Lohit Hindi" pitchFamily="2"/>
              </a:rPr>
              <a:t> X da </a:t>
            </a:r>
            <a:r>
              <a:rPr lang="en-US" sz="2800" b="0" i="0" u="none" strike="noStrike" kern="1200" dirty="0" err="1" smtClean="0">
                <a:ln>
                  <a:noFill/>
                </a:ln>
                <a:latin typeface="Arial" pitchFamily="18"/>
                <a:ea typeface="DejaVu Sans" pitchFamily="2"/>
                <a:cs typeface="Lohit Hindi" pitchFamily="2"/>
              </a:rPr>
              <a:t>polveri</a:t>
            </a:r>
            <a:r>
              <a:rPr lang="en-US" sz="2800" b="0" i="0" u="none" strike="noStrike" kern="1200" dirty="0" smtClean="0">
                <a:ln>
                  <a:noFill/>
                </a:ln>
                <a:latin typeface="Arial" pitchFamily="18"/>
                <a:ea typeface="DejaVu Sans" pitchFamily="2"/>
                <a:cs typeface="Lohit Hindi" pitchFamily="2"/>
              </a:rPr>
              <a:t> distingue </a:t>
            </a:r>
            <a:r>
              <a:rPr lang="en-US" sz="2800" dirty="0" err="1" smtClean="0">
                <a:latin typeface="Arial" pitchFamily="18"/>
                <a:ea typeface="DejaVu Sans" pitchFamily="2"/>
                <a:cs typeface="Lohit Hindi" pitchFamily="2"/>
              </a:rPr>
              <a:t>i</a:t>
            </a:r>
            <a:r>
              <a:rPr lang="en-US" sz="2800" dirty="0" smtClean="0">
                <a:latin typeface="Arial" pitchFamily="18"/>
                <a:ea typeface="DejaVu Sans" pitchFamily="2"/>
                <a:cs typeface="Lohit Hindi" pitchFamily="2"/>
              </a:rPr>
              <a:t> </a:t>
            </a:r>
            <a:r>
              <a:rPr lang="en-US" sz="2800" dirty="0" err="1" smtClean="0">
                <a:latin typeface="Arial" pitchFamily="18"/>
                <a:ea typeface="DejaVu Sans" pitchFamily="2"/>
                <a:cs typeface="Lohit Hindi" pitchFamily="2"/>
              </a:rPr>
              <a:t>tre</a:t>
            </a:r>
            <a:r>
              <a:rPr lang="en-US" sz="2800" dirty="0" smtClean="0">
                <a:latin typeface="Arial" pitchFamily="18"/>
                <a:ea typeface="DejaVu Sans" pitchFamily="2"/>
                <a:cs typeface="Lohit Hindi" pitchFamily="2"/>
              </a:rPr>
              <a:t> </a:t>
            </a:r>
            <a:r>
              <a:rPr lang="en-US" sz="2800" dirty="0" err="1" smtClean="0">
                <a:latin typeface="Arial" pitchFamily="18"/>
                <a:ea typeface="DejaVu Sans" pitchFamily="2"/>
                <a:cs typeface="Lohit Hindi" pitchFamily="2"/>
              </a:rPr>
              <a:t>casi</a:t>
            </a:r>
            <a:r>
              <a:rPr lang="en-US" sz="2800" dirty="0" smtClean="0">
                <a:latin typeface="Arial" pitchFamily="18"/>
                <a:ea typeface="DejaVu Sans" pitchFamily="2"/>
                <a:cs typeface="Lohit Hindi" pitchFamily="2"/>
              </a:rPr>
              <a:t> e </a:t>
            </a:r>
            <a:r>
              <a:rPr lang="en-US" sz="2800" dirty="0" err="1" smtClean="0">
                <a:latin typeface="Arial" pitchFamily="18"/>
                <a:ea typeface="DejaVu Sans" pitchFamily="2"/>
                <a:cs typeface="Lohit Hindi" pitchFamily="2"/>
              </a:rPr>
              <a:t>permette</a:t>
            </a:r>
            <a:r>
              <a:rPr lang="en-US" sz="2800" dirty="0" smtClean="0">
                <a:latin typeface="Arial" pitchFamily="18"/>
                <a:ea typeface="DejaVu Sans" pitchFamily="2"/>
                <a:cs typeface="Lohit Hindi" pitchFamily="2"/>
              </a:rPr>
              <a:t> </a:t>
            </a:r>
            <a:r>
              <a:rPr lang="en-US" sz="2800" dirty="0" err="1">
                <a:latin typeface="Arial" pitchFamily="18"/>
                <a:ea typeface="DejaVu Sans" pitchFamily="2"/>
                <a:cs typeface="Lohit Hindi" pitchFamily="2"/>
              </a:rPr>
              <a:t>l</a:t>
            </a:r>
            <a:r>
              <a:rPr lang="en-US" sz="2800" dirty="0" err="1" smtClean="0">
                <a:latin typeface="Arial" pitchFamily="18"/>
                <a:ea typeface="DejaVu Sans" pitchFamily="2"/>
                <a:cs typeface="Lohit Hindi" pitchFamily="2"/>
              </a:rPr>
              <a:t>’identificazione</a:t>
            </a:r>
            <a:r>
              <a:rPr lang="en-US" sz="2800" dirty="0" smtClean="0">
                <a:latin typeface="Arial" pitchFamily="18"/>
                <a:ea typeface="DejaVu Sans" pitchFamily="2"/>
                <a:cs typeface="Lohit Hindi" pitchFamily="2"/>
              </a:rPr>
              <a:t> di </a:t>
            </a:r>
            <a:r>
              <a:rPr lang="en-US" sz="2800" dirty="0" err="1" smtClean="0">
                <a:latin typeface="Arial" pitchFamily="18"/>
                <a:ea typeface="DejaVu Sans" pitchFamily="2"/>
                <a:cs typeface="Lohit Hindi" pitchFamily="2"/>
              </a:rPr>
              <a:t>fase</a:t>
            </a:r>
            <a:r>
              <a:rPr lang="en-US" sz="2800" dirty="0" smtClean="0">
                <a:latin typeface="Arial" pitchFamily="18"/>
                <a:ea typeface="DejaVu Sans" pitchFamily="2"/>
                <a:cs typeface="Lohit Hindi" pitchFamily="2"/>
              </a:rPr>
              <a:t> (</a:t>
            </a:r>
            <a:r>
              <a:rPr lang="en-US" sz="2800" dirty="0" err="1" smtClean="0">
                <a:latin typeface="Arial" pitchFamily="18"/>
                <a:ea typeface="DejaVu Sans" pitchFamily="2"/>
                <a:cs typeface="Lohit Hindi" pitchFamily="2"/>
              </a:rPr>
              <a:t>una</a:t>
            </a:r>
            <a:r>
              <a:rPr lang="en-US" sz="2800" dirty="0" smtClean="0">
                <a:latin typeface="Arial" pitchFamily="18"/>
                <a:ea typeface="DejaVu Sans" pitchFamily="2"/>
                <a:cs typeface="Lohit Hindi" pitchFamily="2"/>
              </a:rPr>
              <a:t> o </a:t>
            </a:r>
            <a:r>
              <a:rPr lang="en-US" sz="2800" dirty="0" err="1" smtClean="0">
                <a:latin typeface="Arial" pitchFamily="18"/>
                <a:ea typeface="DejaVu Sans" pitchFamily="2"/>
                <a:cs typeface="Lohit Hindi" pitchFamily="2"/>
              </a:rPr>
              <a:t>più</a:t>
            </a:r>
            <a:r>
              <a:rPr lang="en-US" sz="2800" dirty="0" smtClean="0">
                <a:latin typeface="Arial" pitchFamily="18"/>
                <a:ea typeface="DejaVu Sans" pitchFamily="2"/>
                <a:cs typeface="Lohit Hindi" pitchFamily="2"/>
              </a:rPr>
              <a:t>).</a:t>
            </a:r>
            <a:endParaRPr lang="en-US" sz="2800" b="0" i="0" u="none" strike="noStrike" kern="1200" dirty="0">
              <a:ln>
                <a:noFill/>
              </a:ln>
              <a:latin typeface="Arial" pitchFamily="18"/>
              <a:ea typeface="DejaVu Sans" pitchFamily="2"/>
              <a:cs typeface="Lohit Hindi" pitchFamily="2"/>
            </a:endParaRP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57208" y="727037"/>
            <a:ext cx="3331556" cy="177398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22538" y="2697432"/>
            <a:ext cx="3331556" cy="18241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22538" y="4717997"/>
            <a:ext cx="3331556" cy="18156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2451338" y="723748"/>
            <a:ext cx="1249333" cy="11493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2415338" y="2849595"/>
            <a:ext cx="1249333" cy="10909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2451338" y="4731872"/>
            <a:ext cx="999467" cy="107455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CasellaDiTesto 13"/>
          <p:cNvSpPr txBox="1"/>
          <p:nvPr/>
        </p:nvSpPr>
        <p:spPr>
          <a:xfrm>
            <a:off x="1260982" y="939318"/>
            <a:ext cx="1152536" cy="297346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1400" b="1" i="0" u="none" strike="noStrike" kern="1200" dirty="0">
                <a:ln>
                  <a:noFill/>
                </a:ln>
                <a:solidFill>
                  <a:srgbClr val="FF0000"/>
                </a:solidFill>
                <a:latin typeface="Arial" pitchFamily="18"/>
                <a:ea typeface="DejaVu Sans" pitchFamily="2"/>
                <a:cs typeface="Lohit Hindi" pitchFamily="2"/>
              </a:rPr>
              <a:t>rutile (TiO</a:t>
            </a:r>
            <a:r>
              <a:rPr lang="en-US" sz="1400" b="1" i="0" u="none" strike="noStrike" kern="1200" baseline="-33000" dirty="0">
                <a:ln>
                  <a:noFill/>
                </a:ln>
                <a:solidFill>
                  <a:srgbClr val="FF0000"/>
                </a:solidFill>
                <a:latin typeface="Arial" pitchFamily="18"/>
                <a:ea typeface="DejaVu Sans" pitchFamily="2"/>
                <a:cs typeface="Lohit Hindi" pitchFamily="2"/>
              </a:rPr>
              <a:t>2</a:t>
            </a:r>
            <a:r>
              <a:rPr lang="en-US" sz="1400" b="1" i="0" u="none" strike="noStrike" kern="1200" baseline="0" dirty="0">
                <a:ln>
                  <a:noFill/>
                </a:ln>
                <a:solidFill>
                  <a:srgbClr val="FF0000"/>
                </a:solidFill>
                <a:latin typeface="Arial" pitchFamily="18"/>
                <a:ea typeface="DejaVu Sans" pitchFamily="2"/>
                <a:cs typeface="Lohit Hindi" pitchFamily="2"/>
              </a:rPr>
              <a:t>)</a:t>
            </a:r>
          </a:p>
        </p:txBody>
      </p:sp>
      <p:sp>
        <p:nvSpPr>
          <p:cNvPr id="15" name="CasellaDiTesto 14"/>
          <p:cNvSpPr txBox="1"/>
          <p:nvPr/>
        </p:nvSpPr>
        <p:spPr>
          <a:xfrm>
            <a:off x="1126361" y="4829045"/>
            <a:ext cx="1421777" cy="297346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1400" b="1" i="0" u="none" strike="noStrike" kern="1200" dirty="0" err="1">
                <a:ln>
                  <a:noFill/>
                </a:ln>
                <a:solidFill>
                  <a:srgbClr val="FF0000"/>
                </a:solidFill>
                <a:latin typeface="Arial" pitchFamily="18"/>
                <a:ea typeface="DejaVu Sans" pitchFamily="2"/>
                <a:cs typeface="Lohit Hindi" pitchFamily="2"/>
              </a:rPr>
              <a:t>brookite</a:t>
            </a:r>
            <a:r>
              <a:rPr lang="en-US" sz="1400" b="1" i="0" u="none" strike="noStrike" kern="1200" dirty="0">
                <a:ln>
                  <a:noFill/>
                </a:ln>
                <a:solidFill>
                  <a:srgbClr val="FF0000"/>
                </a:solidFill>
                <a:latin typeface="Arial" pitchFamily="18"/>
                <a:ea typeface="DejaVu Sans" pitchFamily="2"/>
                <a:cs typeface="Lohit Hindi" pitchFamily="2"/>
              </a:rPr>
              <a:t> (TiO</a:t>
            </a:r>
            <a:r>
              <a:rPr lang="en-US" sz="1400" b="1" i="0" u="none" strike="noStrike" kern="1200" baseline="-33000" dirty="0">
                <a:ln>
                  <a:noFill/>
                </a:ln>
                <a:solidFill>
                  <a:srgbClr val="FF0000"/>
                </a:solidFill>
                <a:latin typeface="Arial" pitchFamily="18"/>
                <a:ea typeface="DejaVu Sans" pitchFamily="2"/>
                <a:cs typeface="Lohit Hindi" pitchFamily="2"/>
              </a:rPr>
              <a:t>2</a:t>
            </a:r>
            <a:r>
              <a:rPr lang="en-US" sz="1400" b="1" i="0" u="none" strike="noStrike" kern="1200" baseline="0" dirty="0">
                <a:ln>
                  <a:noFill/>
                </a:ln>
                <a:solidFill>
                  <a:srgbClr val="FF0000"/>
                </a:solidFill>
                <a:latin typeface="Arial" pitchFamily="18"/>
                <a:ea typeface="DejaVu Sans" pitchFamily="2"/>
                <a:cs typeface="Lohit Hindi" pitchFamily="2"/>
              </a:rPr>
              <a:t>)</a:t>
            </a:r>
          </a:p>
        </p:txBody>
      </p:sp>
      <p:sp>
        <p:nvSpPr>
          <p:cNvPr id="16" name="CasellaDiTesto 15"/>
          <p:cNvSpPr txBox="1"/>
          <p:nvPr/>
        </p:nvSpPr>
        <p:spPr>
          <a:xfrm>
            <a:off x="1102328" y="2947703"/>
            <a:ext cx="1382215" cy="297346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1400" b="1" i="0" u="none" strike="noStrike" kern="1200" dirty="0" err="1">
                <a:ln>
                  <a:noFill/>
                </a:ln>
                <a:solidFill>
                  <a:srgbClr val="FF0000"/>
                </a:solidFill>
                <a:latin typeface="Arial" pitchFamily="18"/>
                <a:ea typeface="DejaVu Sans" pitchFamily="2"/>
                <a:cs typeface="Lohit Hindi" pitchFamily="2"/>
              </a:rPr>
              <a:t>anatase</a:t>
            </a:r>
            <a:r>
              <a:rPr lang="en-US" sz="1400" b="1" i="0" u="none" strike="noStrike" kern="1200" dirty="0">
                <a:ln>
                  <a:noFill/>
                </a:ln>
                <a:solidFill>
                  <a:srgbClr val="FF0000"/>
                </a:solidFill>
                <a:latin typeface="Arial" pitchFamily="18"/>
                <a:ea typeface="DejaVu Sans" pitchFamily="2"/>
                <a:cs typeface="Lohit Hindi" pitchFamily="2"/>
              </a:rPr>
              <a:t> (TiO</a:t>
            </a:r>
            <a:r>
              <a:rPr lang="en-US" sz="1400" b="1" i="0" u="none" strike="noStrike" kern="1200" baseline="-33000" dirty="0">
                <a:ln>
                  <a:noFill/>
                </a:ln>
                <a:solidFill>
                  <a:srgbClr val="FF0000"/>
                </a:solidFill>
                <a:latin typeface="Arial" pitchFamily="18"/>
                <a:ea typeface="DejaVu Sans" pitchFamily="2"/>
                <a:cs typeface="Lohit Hindi" pitchFamily="2"/>
              </a:rPr>
              <a:t>2</a:t>
            </a:r>
            <a:r>
              <a:rPr lang="en-US" sz="1400" b="1" i="0" u="none" strike="noStrike" kern="1200" baseline="0" dirty="0">
                <a:ln>
                  <a:noFill/>
                </a:ln>
                <a:solidFill>
                  <a:srgbClr val="FF0000"/>
                </a:solidFill>
                <a:latin typeface="Arial" pitchFamily="18"/>
                <a:ea typeface="DejaVu Sans" pitchFamily="2"/>
                <a:cs typeface="Lohit Hindi" pitchFamily="2"/>
              </a:rPr>
              <a:t>)</a:t>
            </a:r>
          </a:p>
        </p:txBody>
      </p:sp>
      <p:sp>
        <p:nvSpPr>
          <p:cNvPr id="17" name="CasellaDiTesto 16"/>
          <p:cNvSpPr txBox="1"/>
          <p:nvPr/>
        </p:nvSpPr>
        <p:spPr>
          <a:xfrm>
            <a:off x="4967728" y="583194"/>
            <a:ext cx="20306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POLVERI</a:t>
            </a:r>
            <a:endParaRPr lang="en-GB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3716584" y="6498057"/>
            <a:ext cx="6241742" cy="365125"/>
          </a:xfrm>
        </p:spPr>
        <p:txBody>
          <a:bodyPr/>
          <a:lstStyle/>
          <a:p>
            <a:r>
              <a:rPr lang="it-IT" dirty="0" smtClean="0"/>
              <a:t>Alternanza scuola-lavoro, 19 marzo 2019, Istituto di Cristallografia-CNR, Bari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5342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BFE71-7623-4C60-9342-50703C54D46D}" type="slidenum">
              <a:rPr lang="en-GB" smtClean="0"/>
              <a:t>41</a:t>
            </a:fld>
            <a:endParaRPr lang="en-GB"/>
          </a:p>
        </p:txBody>
      </p:sp>
      <p:sp>
        <p:nvSpPr>
          <p:cNvPr id="4" name="CasellaDiTesto 3"/>
          <p:cNvSpPr txBox="1"/>
          <p:nvPr/>
        </p:nvSpPr>
        <p:spPr>
          <a:xfrm>
            <a:off x="4209074" y="0"/>
            <a:ext cx="3547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Studio di cristalli</a:t>
            </a:r>
          </a:p>
        </p:txBody>
      </p:sp>
      <p:sp>
        <p:nvSpPr>
          <p:cNvPr id="6" name="Rettangolo 5"/>
          <p:cNvSpPr/>
          <p:nvPr/>
        </p:nvSpPr>
        <p:spPr>
          <a:xfrm>
            <a:off x="0" y="5046232"/>
            <a:ext cx="1219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L’identificazione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GB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fase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è </a:t>
            </a:r>
            <a:r>
              <a:rPr lang="en-GB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basata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sul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confronto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profilo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GB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diffrazione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X </a:t>
            </a:r>
            <a:r>
              <a:rPr lang="en-GB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sperimentale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relativo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al </a:t>
            </a:r>
            <a:r>
              <a:rPr lang="en-GB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materiale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GB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studiare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GB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profilo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GB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diffrazione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GB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composti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noti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memorizzati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in database. </a:t>
            </a:r>
            <a:endParaRPr lang="en-GB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2291455" y="6094740"/>
            <a:ext cx="9173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srgbClr val="FF0000"/>
                </a:solidFill>
              </a:rPr>
              <a:t>L’analisi qualitativa è un processo di </a:t>
            </a:r>
            <a:r>
              <a:rPr lang="it-IT" sz="2800" dirty="0" err="1" smtClean="0">
                <a:solidFill>
                  <a:srgbClr val="FF0000"/>
                </a:solidFill>
              </a:rPr>
              <a:t>search</a:t>
            </a:r>
            <a:r>
              <a:rPr lang="it-IT" sz="2800" dirty="0" smtClean="0">
                <a:solidFill>
                  <a:srgbClr val="FF0000"/>
                </a:solidFill>
              </a:rPr>
              <a:t>/match.</a:t>
            </a:r>
            <a:endParaRPr lang="en-GB" sz="2800" dirty="0">
              <a:solidFill>
                <a:srgbClr val="FF0000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4879793" y="595640"/>
            <a:ext cx="20306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POLVERI</a:t>
            </a:r>
            <a:endParaRPr lang="en-GB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-69281" y="989443"/>
            <a:ext cx="1218045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hangingPunct="0">
              <a:buSzPts val="1072"/>
            </a:pP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ea typeface="DejaVu Sans" pitchFamily="2"/>
                <a:cs typeface="Arial" panose="020B0604020202020204" pitchFamily="34" charset="0"/>
              </a:rPr>
              <a:t>L’ </a:t>
            </a:r>
            <a:r>
              <a:rPr lang="en-US" sz="2800" dirty="0" err="1" smtClean="0">
                <a:solidFill>
                  <a:srgbClr val="FF0000"/>
                </a:solidFill>
                <a:latin typeface="Arial" panose="020B0604020202020204" pitchFamily="34" charset="0"/>
                <a:ea typeface="DejaVu Sans" pitchFamily="2"/>
                <a:cs typeface="Arial" panose="020B0604020202020204" pitchFamily="34" charset="0"/>
              </a:rPr>
              <a:t>Analisi</a:t>
            </a:r>
            <a:r>
              <a:rPr lang="en-US" sz="2800" dirty="0" smtClean="0">
                <a:solidFill>
                  <a:srgbClr val="FF0000"/>
                </a:solidFill>
                <a:latin typeface="Arial" panose="020B0604020202020204" pitchFamily="34" charset="0"/>
                <a:ea typeface="DejaVu Sans" pitchFamily="2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ea typeface="DejaVu Sans" pitchFamily="2"/>
                <a:cs typeface="Arial" panose="020B0604020202020204" pitchFamily="34" charset="0"/>
              </a:rPr>
              <a:t>Qualitativa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ea typeface="DejaVu Sans" pitchFamily="2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ea typeface="DejaVu Sans" pitchFamily="2"/>
                <a:cs typeface="Arial" panose="020B0604020202020204" pitchFamily="34" charset="0"/>
              </a:rPr>
              <a:t>è la </a:t>
            </a:r>
            <a:r>
              <a:rPr lang="en-US" sz="2800" dirty="0" err="1" smtClean="0">
                <a:latin typeface="Arial" panose="020B0604020202020204" pitchFamily="34" charset="0"/>
                <a:ea typeface="DejaVu Sans" pitchFamily="2"/>
                <a:cs typeface="Arial" panose="020B0604020202020204" pitchFamily="34" charset="0"/>
              </a:rPr>
              <a:t>determinazione</a:t>
            </a:r>
            <a:r>
              <a:rPr lang="en-US" sz="2800" dirty="0" smtClean="0">
                <a:latin typeface="Arial" panose="020B0604020202020204" pitchFamily="34" charset="0"/>
                <a:ea typeface="DejaVu Sans" pitchFamily="2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DejaVu Sans" pitchFamily="2"/>
                <a:cs typeface="Arial" panose="020B0604020202020204" pitchFamily="34" charset="0"/>
              </a:rPr>
              <a:t>della</a:t>
            </a:r>
            <a:r>
              <a:rPr lang="en-US" sz="2800" dirty="0">
                <a:latin typeface="Arial" panose="020B0604020202020204" pitchFamily="34" charset="0"/>
                <a:ea typeface="DejaVu Sans" pitchFamily="2"/>
                <a:cs typeface="Arial" panose="020B0604020202020204" pitchFamily="34" charset="0"/>
              </a:rPr>
              <a:t>(e) </a:t>
            </a:r>
            <a:r>
              <a:rPr lang="en-US" sz="2800" dirty="0" err="1" smtClean="0">
                <a:latin typeface="Arial" panose="020B0604020202020204" pitchFamily="34" charset="0"/>
                <a:ea typeface="DejaVu Sans" pitchFamily="2"/>
                <a:cs typeface="Arial" panose="020B0604020202020204" pitchFamily="34" charset="0"/>
              </a:rPr>
              <a:t>fase</a:t>
            </a:r>
            <a:r>
              <a:rPr lang="en-US" sz="2800" dirty="0" smtClean="0">
                <a:latin typeface="Arial" panose="020B0604020202020204" pitchFamily="34" charset="0"/>
                <a:ea typeface="DejaVu Sans" pitchFamily="2"/>
                <a:cs typeface="Arial" panose="020B0604020202020204" pitchFamily="34" charset="0"/>
              </a:rPr>
              <a:t>(</a:t>
            </a:r>
            <a:r>
              <a:rPr lang="en-US" sz="2800" dirty="0" err="1" smtClean="0">
                <a:latin typeface="Arial" panose="020B0604020202020204" pitchFamily="34" charset="0"/>
                <a:ea typeface="DejaVu Sans" pitchFamily="2"/>
                <a:cs typeface="Arial" panose="020B0604020202020204" pitchFamily="34" charset="0"/>
              </a:rPr>
              <a:t>i</a:t>
            </a:r>
            <a:r>
              <a:rPr lang="en-US" sz="2800" smtClean="0">
                <a:latin typeface="Arial" panose="020B0604020202020204" pitchFamily="34" charset="0"/>
                <a:ea typeface="DejaVu Sans" pitchFamily="2"/>
                <a:cs typeface="Arial" panose="020B0604020202020204" pitchFamily="34" charset="0"/>
              </a:rPr>
              <a:t>) </a:t>
            </a:r>
            <a:r>
              <a:rPr lang="en-US" sz="2800" dirty="0" err="1">
                <a:latin typeface="Arial" panose="020B0604020202020204" pitchFamily="34" charset="0"/>
                <a:ea typeface="DejaVu Sans" pitchFamily="2"/>
                <a:cs typeface="Arial" panose="020B0604020202020204" pitchFamily="34" charset="0"/>
              </a:rPr>
              <a:t>chimica</a:t>
            </a:r>
            <a:r>
              <a:rPr lang="en-US" sz="2800" dirty="0">
                <a:latin typeface="Arial" panose="020B0604020202020204" pitchFamily="34" charset="0"/>
                <a:ea typeface="DejaVu Sans" pitchFamily="2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DejaVu Sans" pitchFamily="2"/>
                <a:cs typeface="Arial" panose="020B0604020202020204" pitchFamily="34" charset="0"/>
              </a:rPr>
              <a:t>cristallina</a:t>
            </a:r>
            <a:r>
              <a:rPr lang="en-US" sz="2800" dirty="0">
                <a:latin typeface="Arial" panose="020B0604020202020204" pitchFamily="34" charset="0"/>
                <a:ea typeface="DejaVu Sans" pitchFamily="2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DejaVu Sans" pitchFamily="2"/>
                <a:cs typeface="Arial" panose="020B0604020202020204" pitchFamily="34" charset="0"/>
              </a:rPr>
              <a:t>presente</a:t>
            </a:r>
            <a:r>
              <a:rPr lang="en-US" sz="2800" dirty="0">
                <a:latin typeface="Arial" panose="020B0604020202020204" pitchFamily="34" charset="0"/>
                <a:ea typeface="DejaVu Sans" pitchFamily="2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ea typeface="DejaVu Sans" pitchFamily="2"/>
                <a:cs typeface="Arial" panose="020B0604020202020204" pitchFamily="34" charset="0"/>
              </a:rPr>
              <a:t>in un </a:t>
            </a:r>
            <a:r>
              <a:rPr lang="en-US" sz="2800" dirty="0" err="1" smtClean="0">
                <a:latin typeface="Arial" panose="020B0604020202020204" pitchFamily="34" charset="0"/>
                <a:ea typeface="DejaVu Sans" pitchFamily="2"/>
                <a:cs typeface="Arial" panose="020B0604020202020204" pitchFamily="34" charset="0"/>
              </a:rPr>
              <a:t>materiale</a:t>
            </a:r>
            <a:r>
              <a:rPr lang="en-US" sz="2800" dirty="0" smtClean="0">
                <a:latin typeface="Arial" panose="020B0604020202020204" pitchFamily="34" charset="0"/>
                <a:ea typeface="DejaVu Sans" pitchFamily="2"/>
                <a:cs typeface="Arial" panose="020B0604020202020204" pitchFamily="34" charset="0"/>
              </a:rPr>
              <a:t>.</a:t>
            </a:r>
            <a:endParaRPr lang="en-US" sz="2800" dirty="0">
              <a:latin typeface="Arial" panose="020B0604020202020204" pitchFamily="34" charset="0"/>
              <a:ea typeface="DejaVu Sans" pitchFamily="2"/>
              <a:cs typeface="Arial" panose="020B0604020202020204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6570637" y="2014533"/>
            <a:ext cx="6180199" cy="292191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Ctr="0" compatLnSpc="0">
            <a:spAutoFit/>
          </a:bodyPr>
          <a:lstStyle/>
          <a:p>
            <a:pPr marL="457200" marR="0" lvl="0" indent="-457200" rtl="0" hangingPunct="0">
              <a:spcBef>
                <a:spcPts val="0"/>
              </a:spcBef>
              <a:spcAft>
                <a:spcPts val="0"/>
              </a:spcAft>
              <a:buSzPts val="1072"/>
              <a:buFont typeface="Wingdings" panose="05000000000000000000" pitchFamily="2" charset="2"/>
              <a:buChar char="q"/>
              <a:tabLst/>
            </a:pPr>
            <a:r>
              <a:rPr lang="en-US" sz="2400" b="1" i="0" u="none" strike="noStrike" kern="1200" dirty="0" err="1" smtClean="0">
                <a:ln>
                  <a:noFill/>
                </a:ln>
                <a:solidFill>
                  <a:srgbClr val="FF0000"/>
                </a:solidFill>
                <a:latin typeface="Arial" panose="020B0604020202020204" pitchFamily="34" charset="0"/>
                <a:ea typeface="DejaVu Sans" pitchFamily="2"/>
                <a:cs typeface="Arial" panose="020B0604020202020204" pitchFamily="34" charset="0"/>
              </a:rPr>
              <a:t>Scienze</a:t>
            </a:r>
            <a:r>
              <a:rPr lang="en-US" sz="2400" b="1" i="0" u="none" strike="noStrike" kern="1200" dirty="0" smtClean="0">
                <a:ln>
                  <a:noFill/>
                </a:ln>
                <a:solidFill>
                  <a:srgbClr val="FF0000"/>
                </a:solidFill>
                <a:latin typeface="Arial" panose="020B0604020202020204" pitchFamily="34" charset="0"/>
                <a:ea typeface="DejaVu Sans" pitchFamily="2"/>
                <a:cs typeface="Arial" panose="020B0604020202020204" pitchFamily="34" charset="0"/>
              </a:rPr>
              <a:t> </a:t>
            </a:r>
            <a:r>
              <a:rPr lang="en-US" sz="2400" b="1" i="0" u="none" strike="noStrike" kern="1200" dirty="0" err="1" smtClean="0">
                <a:ln>
                  <a:noFill/>
                </a:ln>
                <a:solidFill>
                  <a:srgbClr val="FF0000"/>
                </a:solidFill>
                <a:latin typeface="Arial" panose="020B0604020202020204" pitchFamily="34" charset="0"/>
                <a:ea typeface="DejaVu Sans" pitchFamily="2"/>
                <a:cs typeface="Arial" panose="020B0604020202020204" pitchFamily="34" charset="0"/>
              </a:rPr>
              <a:t>Naturali</a:t>
            </a:r>
            <a:endParaRPr lang="en-US" sz="2400" b="1" i="0" u="none" strike="noStrike" kern="1200" dirty="0">
              <a:ln>
                <a:noFill/>
              </a:ln>
              <a:solidFill>
                <a:srgbClr val="FF0000"/>
              </a:solidFill>
              <a:latin typeface="Arial" panose="020B0604020202020204" pitchFamily="34" charset="0"/>
              <a:ea typeface="DejaVu Sans" pitchFamily="2"/>
              <a:cs typeface="Arial" panose="020B0604020202020204" pitchFamily="34" charset="0"/>
            </a:endParaRPr>
          </a:p>
          <a:p>
            <a:pPr marL="457200" marR="0" lvl="0" indent="-457200" rtl="0" hangingPunct="0">
              <a:spcBef>
                <a:spcPts val="0"/>
              </a:spcBef>
              <a:spcAft>
                <a:spcPts val="0"/>
              </a:spcAft>
              <a:buSzPts val="1072"/>
              <a:buFont typeface="Wingdings" panose="05000000000000000000" pitchFamily="2" charset="2"/>
              <a:buChar char="q"/>
              <a:tabLst/>
            </a:pPr>
            <a:r>
              <a:rPr lang="en-US" sz="2400" b="1" i="0" u="none" strike="noStrike" kern="1200" dirty="0" err="1" smtClean="0">
                <a:ln>
                  <a:noFill/>
                </a:ln>
                <a:solidFill>
                  <a:srgbClr val="FF0000"/>
                </a:solidFill>
                <a:latin typeface="Arial" panose="020B0604020202020204" pitchFamily="34" charset="0"/>
                <a:ea typeface="DejaVu Sans" pitchFamily="2"/>
                <a:cs typeface="Arial" panose="020B0604020202020204" pitchFamily="34" charset="0"/>
              </a:rPr>
              <a:t>Scienze</a:t>
            </a:r>
            <a:r>
              <a:rPr lang="en-US" sz="2400" b="1" i="0" u="none" strike="noStrike" kern="1200" dirty="0" smtClean="0">
                <a:ln>
                  <a:noFill/>
                </a:ln>
                <a:solidFill>
                  <a:srgbClr val="FF0000"/>
                </a:solidFill>
                <a:latin typeface="Arial" panose="020B0604020202020204" pitchFamily="34" charset="0"/>
                <a:ea typeface="DejaVu Sans" pitchFamily="2"/>
                <a:cs typeface="Arial" panose="020B0604020202020204" pitchFamily="34" charset="0"/>
              </a:rPr>
              <a:t> </a:t>
            </a:r>
            <a:r>
              <a:rPr lang="en-US" sz="2400" b="1" i="0" u="none" strike="noStrike" kern="1200" dirty="0" err="1" smtClean="0">
                <a:ln>
                  <a:noFill/>
                </a:ln>
                <a:solidFill>
                  <a:srgbClr val="FF0000"/>
                </a:solidFill>
                <a:latin typeface="Arial" panose="020B0604020202020204" pitchFamily="34" charset="0"/>
                <a:ea typeface="DejaVu Sans" pitchFamily="2"/>
                <a:cs typeface="Arial" panose="020B0604020202020204" pitchFamily="34" charset="0"/>
              </a:rPr>
              <a:t>dei</a:t>
            </a:r>
            <a:r>
              <a:rPr lang="en-US" sz="2400" b="1" i="0" u="none" strike="noStrike" kern="1200" dirty="0" smtClean="0">
                <a:ln>
                  <a:noFill/>
                </a:ln>
                <a:solidFill>
                  <a:srgbClr val="FF0000"/>
                </a:solidFill>
                <a:latin typeface="Arial" panose="020B0604020202020204" pitchFamily="34" charset="0"/>
                <a:ea typeface="DejaVu Sans" pitchFamily="2"/>
                <a:cs typeface="Arial" panose="020B0604020202020204" pitchFamily="34" charset="0"/>
              </a:rPr>
              <a:t> </a:t>
            </a:r>
            <a:r>
              <a:rPr lang="en-US" sz="2400" b="1" i="0" u="none" strike="noStrike" kern="1200" dirty="0" err="1" smtClean="0">
                <a:ln>
                  <a:noFill/>
                </a:ln>
                <a:solidFill>
                  <a:srgbClr val="FF0000"/>
                </a:solidFill>
                <a:latin typeface="Arial" panose="020B0604020202020204" pitchFamily="34" charset="0"/>
                <a:ea typeface="DejaVu Sans" pitchFamily="2"/>
                <a:cs typeface="Arial" panose="020B0604020202020204" pitchFamily="34" charset="0"/>
              </a:rPr>
              <a:t>Materiali</a:t>
            </a:r>
            <a:endParaRPr lang="en-US" sz="2400" b="1" i="0" u="none" strike="noStrike" kern="1200" dirty="0">
              <a:ln>
                <a:noFill/>
              </a:ln>
              <a:solidFill>
                <a:srgbClr val="FF0000"/>
              </a:solidFill>
              <a:latin typeface="Arial" panose="020B0604020202020204" pitchFamily="34" charset="0"/>
              <a:ea typeface="DejaVu Sans" pitchFamily="2"/>
              <a:cs typeface="Arial" panose="020B0604020202020204" pitchFamily="34" charset="0"/>
            </a:endParaRPr>
          </a:p>
          <a:p>
            <a:pPr marL="457200" marR="0" lvl="0" indent="-457200" rtl="0" hangingPunct="0">
              <a:spcBef>
                <a:spcPts val="0"/>
              </a:spcBef>
              <a:spcAft>
                <a:spcPts val="0"/>
              </a:spcAft>
              <a:buSzPts val="1072"/>
              <a:buFont typeface="Wingdings" panose="05000000000000000000" pitchFamily="2" charset="2"/>
              <a:buChar char="q"/>
              <a:tabLst/>
            </a:pPr>
            <a:r>
              <a:rPr lang="en-US" sz="2400" b="1" i="0" u="none" strike="noStrike" kern="1200" dirty="0" err="1" smtClean="0">
                <a:ln>
                  <a:noFill/>
                </a:ln>
                <a:solidFill>
                  <a:srgbClr val="FF0000"/>
                </a:solidFill>
                <a:latin typeface="Arial" panose="020B0604020202020204" pitchFamily="34" charset="0"/>
                <a:ea typeface="DejaVu Sans" pitchFamily="2"/>
                <a:cs typeface="Arial" panose="020B0604020202020204" pitchFamily="34" charset="0"/>
              </a:rPr>
              <a:t>Farmaceutica</a:t>
            </a:r>
            <a:endParaRPr lang="en-US" sz="2400" b="1" i="0" u="none" strike="noStrike" kern="1200" dirty="0">
              <a:ln>
                <a:noFill/>
              </a:ln>
              <a:solidFill>
                <a:srgbClr val="FF0000"/>
              </a:solidFill>
              <a:latin typeface="Arial" panose="020B0604020202020204" pitchFamily="34" charset="0"/>
              <a:ea typeface="DejaVu Sans" pitchFamily="2"/>
              <a:cs typeface="Arial" panose="020B0604020202020204" pitchFamily="34" charset="0"/>
            </a:endParaRPr>
          </a:p>
          <a:p>
            <a:pPr marL="457200" marR="0" lvl="0" indent="-457200" rtl="0" hangingPunct="0">
              <a:spcBef>
                <a:spcPts val="0"/>
              </a:spcBef>
              <a:spcAft>
                <a:spcPts val="0"/>
              </a:spcAft>
              <a:buSzPts val="1072"/>
              <a:buFont typeface="Wingdings" panose="05000000000000000000" pitchFamily="2" charset="2"/>
              <a:buChar char="q"/>
              <a:tabLst/>
            </a:pPr>
            <a:r>
              <a:rPr lang="en-US" sz="2400" b="1" i="0" u="none" strike="noStrike" kern="1200" dirty="0" err="1" smtClean="0">
                <a:ln>
                  <a:noFill/>
                </a:ln>
                <a:solidFill>
                  <a:srgbClr val="FF0000"/>
                </a:solidFill>
                <a:latin typeface="Arial" panose="020B0604020202020204" pitchFamily="34" charset="0"/>
                <a:ea typeface="DejaVu Sans" pitchFamily="2"/>
                <a:cs typeface="Arial" panose="020B0604020202020204" pitchFamily="34" charset="0"/>
              </a:rPr>
              <a:t>Geologia</a:t>
            </a:r>
            <a:endParaRPr lang="en-US" sz="2400" b="1" i="0" u="none" strike="noStrike" kern="1200" dirty="0">
              <a:ln>
                <a:noFill/>
              </a:ln>
              <a:solidFill>
                <a:srgbClr val="FF0000"/>
              </a:solidFill>
              <a:latin typeface="Arial" panose="020B0604020202020204" pitchFamily="34" charset="0"/>
              <a:ea typeface="DejaVu Sans" pitchFamily="2"/>
              <a:cs typeface="Arial" panose="020B0604020202020204" pitchFamily="34" charset="0"/>
            </a:endParaRPr>
          </a:p>
          <a:p>
            <a:pPr marL="457200" marR="0" lvl="0" indent="-457200" rtl="0" hangingPunct="0">
              <a:spcBef>
                <a:spcPts val="0"/>
              </a:spcBef>
              <a:spcAft>
                <a:spcPts val="0"/>
              </a:spcAft>
              <a:buSzPts val="1072"/>
              <a:buFont typeface="Wingdings" panose="05000000000000000000" pitchFamily="2" charset="2"/>
              <a:buChar char="q"/>
              <a:tabLst/>
            </a:pPr>
            <a:r>
              <a:rPr lang="en-US" sz="2400" b="1" i="0" u="none" strike="noStrike" kern="1200" dirty="0" err="1" smtClean="0">
                <a:ln>
                  <a:noFill/>
                </a:ln>
                <a:solidFill>
                  <a:srgbClr val="FF0000"/>
                </a:solidFill>
                <a:latin typeface="Arial" panose="020B0604020202020204" pitchFamily="34" charset="0"/>
                <a:ea typeface="DejaVu Sans" pitchFamily="2"/>
                <a:cs typeface="Arial" panose="020B0604020202020204" pitchFamily="34" charset="0"/>
              </a:rPr>
              <a:t>Ingegneria</a:t>
            </a:r>
            <a:endParaRPr lang="en-US" sz="2400" b="1" i="0" u="none" strike="noStrike" kern="1200" dirty="0">
              <a:ln>
                <a:noFill/>
              </a:ln>
              <a:solidFill>
                <a:srgbClr val="FF0000"/>
              </a:solidFill>
              <a:latin typeface="Arial" panose="020B0604020202020204" pitchFamily="34" charset="0"/>
              <a:ea typeface="DejaVu Sans" pitchFamily="2"/>
              <a:cs typeface="Arial" panose="020B0604020202020204" pitchFamily="34" charset="0"/>
            </a:endParaRPr>
          </a:p>
          <a:p>
            <a:pPr marL="457200" marR="0" lvl="0" indent="-457200" rtl="0" hangingPunct="0">
              <a:spcBef>
                <a:spcPts val="0"/>
              </a:spcBef>
              <a:spcAft>
                <a:spcPts val="0"/>
              </a:spcAft>
              <a:buSzPts val="1072"/>
              <a:buFont typeface="Wingdings" panose="05000000000000000000" pitchFamily="2" charset="2"/>
              <a:buChar char="q"/>
              <a:tabLst/>
            </a:pPr>
            <a:r>
              <a:rPr lang="en-US" sz="2400" b="1" i="0" u="none" strike="noStrike" kern="1200" dirty="0" err="1" smtClean="0">
                <a:ln>
                  <a:noFill/>
                </a:ln>
                <a:solidFill>
                  <a:srgbClr val="FF0000"/>
                </a:solidFill>
                <a:latin typeface="Arial" panose="020B0604020202020204" pitchFamily="34" charset="0"/>
                <a:ea typeface="DejaVu Sans" pitchFamily="2"/>
                <a:cs typeface="Arial" panose="020B0604020202020204" pitchFamily="34" charset="0"/>
              </a:rPr>
              <a:t>Metallurgia</a:t>
            </a:r>
            <a:endParaRPr lang="en-US" sz="2400" b="1" i="0" u="none" strike="noStrike" kern="1200" dirty="0">
              <a:ln>
                <a:noFill/>
              </a:ln>
              <a:solidFill>
                <a:srgbClr val="FF0000"/>
              </a:solidFill>
              <a:latin typeface="Arial" panose="020B0604020202020204" pitchFamily="34" charset="0"/>
              <a:ea typeface="DejaVu Sans" pitchFamily="2"/>
              <a:cs typeface="Arial" panose="020B0604020202020204" pitchFamily="34" charset="0"/>
            </a:endParaRPr>
          </a:p>
          <a:p>
            <a:pPr marL="457200" marR="0" lvl="0" indent="-457200" rtl="0" hangingPunct="0">
              <a:spcBef>
                <a:spcPts val="0"/>
              </a:spcBef>
              <a:spcAft>
                <a:spcPts val="0"/>
              </a:spcAft>
              <a:buSzPts val="1072"/>
              <a:buFont typeface="Wingdings" panose="05000000000000000000" pitchFamily="2" charset="2"/>
              <a:buChar char="q"/>
              <a:tabLst/>
            </a:pPr>
            <a:r>
              <a:rPr lang="en-US" sz="2400" b="1" i="0" u="none" strike="noStrike" kern="1200" dirty="0" err="1" smtClean="0">
                <a:ln>
                  <a:noFill/>
                </a:ln>
                <a:solidFill>
                  <a:srgbClr val="FF0000"/>
                </a:solidFill>
                <a:latin typeface="Arial" panose="020B0604020202020204" pitchFamily="34" charset="0"/>
                <a:ea typeface="DejaVu Sans" pitchFamily="2"/>
                <a:cs typeface="Arial" panose="020B0604020202020204" pitchFamily="34" charset="0"/>
              </a:rPr>
              <a:t>Scienza</a:t>
            </a:r>
            <a:r>
              <a:rPr lang="en-US" sz="2400" b="1" i="0" u="none" strike="noStrike" kern="1200" dirty="0" smtClean="0">
                <a:ln>
                  <a:noFill/>
                </a:ln>
                <a:solidFill>
                  <a:srgbClr val="FF0000"/>
                </a:solidFill>
                <a:latin typeface="Arial" panose="020B0604020202020204" pitchFamily="34" charset="0"/>
                <a:ea typeface="DejaVu Sans" pitchFamily="2"/>
                <a:cs typeface="Arial" panose="020B0604020202020204" pitchFamily="34" charset="0"/>
              </a:rPr>
              <a:t> </a:t>
            </a:r>
            <a:r>
              <a:rPr lang="en-US" sz="2400" b="1" i="0" u="none" strike="noStrike" kern="1200" dirty="0" err="1" smtClean="0">
                <a:ln>
                  <a:noFill/>
                </a:ln>
                <a:solidFill>
                  <a:srgbClr val="FF0000"/>
                </a:solidFill>
                <a:latin typeface="Arial" panose="020B0604020202020204" pitchFamily="34" charset="0"/>
                <a:ea typeface="DejaVu Sans" pitchFamily="2"/>
                <a:cs typeface="Arial" panose="020B0604020202020204" pitchFamily="34" charset="0"/>
              </a:rPr>
              <a:t>Forense</a:t>
            </a:r>
            <a:endParaRPr lang="en-US" sz="2400" b="1" i="0" u="none" strike="noStrike" kern="1200" dirty="0">
              <a:ln>
                <a:noFill/>
              </a:ln>
              <a:solidFill>
                <a:srgbClr val="FF0000"/>
              </a:solidFill>
              <a:latin typeface="Arial" panose="020B0604020202020204" pitchFamily="34" charset="0"/>
              <a:ea typeface="DejaVu Sans" pitchFamily="2"/>
              <a:cs typeface="Arial" panose="020B0604020202020204" pitchFamily="34" charset="0"/>
            </a:endParaRPr>
          </a:p>
          <a:p>
            <a:pPr marL="457200" marR="0" lvl="0" indent="-457200" rtl="0" hangingPunct="0">
              <a:spcBef>
                <a:spcPts val="0"/>
              </a:spcBef>
              <a:spcAft>
                <a:spcPts val="0"/>
              </a:spcAft>
              <a:buSzPts val="1072"/>
              <a:buFont typeface="Wingdings" panose="05000000000000000000" pitchFamily="2" charset="2"/>
              <a:buChar char="q"/>
              <a:tabLst/>
            </a:pPr>
            <a:r>
              <a:rPr lang="en-US" sz="2400" b="1" i="0" u="none" strike="noStrike" kern="1200" dirty="0" err="1" smtClean="0">
                <a:ln>
                  <a:noFill/>
                </a:ln>
                <a:solidFill>
                  <a:srgbClr val="FF0000"/>
                </a:solidFill>
                <a:latin typeface="Arial" panose="020B0604020202020204" pitchFamily="34" charset="0"/>
                <a:ea typeface="DejaVu Sans" pitchFamily="2"/>
                <a:cs typeface="Arial" panose="020B0604020202020204" pitchFamily="34" charset="0"/>
              </a:rPr>
              <a:t>Beni</a:t>
            </a:r>
            <a:r>
              <a:rPr lang="en-US" sz="2400" b="1" i="0" u="none" strike="noStrike" kern="1200" dirty="0" smtClean="0">
                <a:ln>
                  <a:noFill/>
                </a:ln>
                <a:solidFill>
                  <a:srgbClr val="FF0000"/>
                </a:solidFill>
                <a:latin typeface="Arial" panose="020B0604020202020204" pitchFamily="34" charset="0"/>
                <a:ea typeface="DejaVu Sans" pitchFamily="2"/>
                <a:cs typeface="Arial" panose="020B0604020202020204" pitchFamily="34" charset="0"/>
              </a:rPr>
              <a:t> </a:t>
            </a:r>
            <a:r>
              <a:rPr lang="en-US" sz="2400" b="1" i="0" u="none" strike="noStrike" kern="1200" dirty="0" err="1" smtClean="0">
                <a:ln>
                  <a:noFill/>
                </a:ln>
                <a:solidFill>
                  <a:srgbClr val="FF0000"/>
                </a:solidFill>
                <a:latin typeface="Arial" panose="020B0604020202020204" pitchFamily="34" charset="0"/>
                <a:ea typeface="DejaVu Sans" pitchFamily="2"/>
                <a:cs typeface="Arial" panose="020B0604020202020204" pitchFamily="34" charset="0"/>
              </a:rPr>
              <a:t>Culturali</a:t>
            </a:r>
            <a:endParaRPr lang="en-US" sz="2400" b="1" i="0" u="none" strike="noStrike" kern="1200" dirty="0">
              <a:ln>
                <a:noFill/>
              </a:ln>
              <a:solidFill>
                <a:srgbClr val="FF0000"/>
              </a:solidFill>
              <a:latin typeface="Arial" panose="020B0604020202020204" pitchFamily="34" charset="0"/>
              <a:ea typeface="DejaVu Sans" pitchFamily="2"/>
              <a:cs typeface="Arial" panose="020B0604020202020204" pitchFamily="34" charset="0"/>
            </a:endParaRPr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9787" y="3916243"/>
            <a:ext cx="1277134" cy="847165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5233" y="2857358"/>
            <a:ext cx="1277134" cy="862774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5233" y="1888933"/>
            <a:ext cx="1277134" cy="815947"/>
          </a:xfrm>
          <a:prstGeom prst="rect">
            <a:avLst/>
          </a:prstGeom>
        </p:spPr>
      </p:pic>
      <p:grpSp>
        <p:nvGrpSpPr>
          <p:cNvPr id="14" name="Gruppo 13"/>
          <p:cNvGrpSpPr/>
          <p:nvPr/>
        </p:nvGrpSpPr>
        <p:grpSpPr>
          <a:xfrm>
            <a:off x="1741544" y="1322528"/>
            <a:ext cx="8588415" cy="4795207"/>
            <a:chOff x="1741544" y="1301819"/>
            <a:chExt cx="8588415" cy="4795207"/>
          </a:xfrm>
        </p:grpSpPr>
        <p:sp>
          <p:nvSpPr>
            <p:cNvPr id="15" name="Ovale 14"/>
            <p:cNvSpPr/>
            <p:nvPr/>
          </p:nvSpPr>
          <p:spPr>
            <a:xfrm>
              <a:off x="1741544" y="1301819"/>
              <a:ext cx="8588415" cy="4795207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FFFF00"/>
                </a:solidFill>
              </a:endParaRPr>
            </a:p>
          </p:txBody>
        </p:sp>
        <p:sp>
          <p:nvSpPr>
            <p:cNvPr id="16" name="CasellaDiTesto 15"/>
            <p:cNvSpPr txBox="1"/>
            <p:nvPr/>
          </p:nvSpPr>
          <p:spPr>
            <a:xfrm>
              <a:off x="2301787" y="2746944"/>
              <a:ext cx="758842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3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ANALISI QUALITATIVA DI FRAMMENTI DI INTONACO DI FONTANA MOSAICATA DI POMPEI</a:t>
              </a:r>
              <a:endParaRPr lang="en-GB" sz="3200" b="1" baseline="-25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2801731" y="6502654"/>
            <a:ext cx="6588537" cy="365125"/>
          </a:xfrm>
        </p:spPr>
        <p:txBody>
          <a:bodyPr/>
          <a:lstStyle/>
          <a:p>
            <a:r>
              <a:rPr lang="it-IT" dirty="0" smtClean="0"/>
              <a:t>Alternanza scuola-lavoro, 19 marzo 2019, Istituto di Cristallografia-CNR, Bari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1326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7" grpId="1"/>
      <p:bldP spid="9" grpId="0"/>
      <p:bldP spid="10" grpId="0"/>
      <p:bldP spid="10" grpId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3200400" y="6501691"/>
            <a:ext cx="8153400" cy="365125"/>
          </a:xfrm>
        </p:spPr>
        <p:txBody>
          <a:bodyPr/>
          <a:lstStyle/>
          <a:p>
            <a:r>
              <a:rPr lang="it-IT" dirty="0" smtClean="0"/>
              <a:t>Alternanza scuola-lavoro, 19 marzo 2019, Istituto di Cristallografia-CNR, Bari</a:t>
            </a:r>
            <a:endParaRPr lang="en-GB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BFE71-7623-4C60-9342-50703C54D46D}" type="slidenum">
              <a:rPr lang="en-GB" smtClean="0"/>
              <a:t>42</a:t>
            </a:fld>
            <a:endParaRPr lang="en-GB"/>
          </a:p>
        </p:txBody>
      </p:sp>
      <p:sp>
        <p:nvSpPr>
          <p:cNvPr id="4" name="CasellaDiTesto 3"/>
          <p:cNvSpPr txBox="1"/>
          <p:nvPr/>
        </p:nvSpPr>
        <p:spPr>
          <a:xfrm>
            <a:off x="4209074" y="0"/>
            <a:ext cx="3547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Studio di cristalli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1766656" y="584775"/>
            <a:ext cx="96944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POLVERI: SOFTWARE PER ANALISI QUALITATIVA</a:t>
            </a:r>
            <a:endParaRPr lang="en-GB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546" y="1589665"/>
            <a:ext cx="5089364" cy="3848832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0" y="5627972"/>
            <a:ext cx="11966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Autori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it-IT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Altomare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, A., 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Corriero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, N., Cuocci, C. , 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Falcicchio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, A. , Moliterni, A. and Rizzi, 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R.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9293" y="2183907"/>
            <a:ext cx="7227784" cy="1969943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8818" y="4218124"/>
            <a:ext cx="7028733" cy="1030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937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BFE71-7623-4C60-9342-50703C54D46D}" type="slidenum">
              <a:rPr lang="en-GB" smtClean="0"/>
              <a:t>43</a:t>
            </a:fld>
            <a:endParaRPr lang="en-GB"/>
          </a:p>
        </p:txBody>
      </p:sp>
      <p:sp>
        <p:nvSpPr>
          <p:cNvPr id="4" name="CasellaDiTesto 3"/>
          <p:cNvSpPr txBox="1"/>
          <p:nvPr/>
        </p:nvSpPr>
        <p:spPr>
          <a:xfrm>
            <a:off x="4209074" y="0"/>
            <a:ext cx="3547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Studio di cristalli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4868218" y="540116"/>
            <a:ext cx="20306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POLVERI</a:t>
            </a:r>
            <a:endParaRPr lang="en-GB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1" y="1063336"/>
            <a:ext cx="12191999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La soluzione strutturale da polveri microcristalline è più complessa di quella da cristallo singolo perché il </a:t>
            </a:r>
            <a:r>
              <a:rPr lang="it-IT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diffrattogramma</a:t>
            </a:r>
            <a:r>
              <a:rPr 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da polveri </a:t>
            </a:r>
            <a:r>
              <a:rPr lang="it-IT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 è tridimensionale ma monodimensionale.</a:t>
            </a:r>
          </a:p>
          <a:p>
            <a:pPr algn="just"/>
            <a:endParaRPr lang="it-IT" sz="16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Poichè</a:t>
            </a:r>
            <a:r>
              <a:rPr 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la polvere è un aggregato di </a:t>
            </a:r>
            <a:r>
              <a:rPr lang="it-IT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microcristalliti</a:t>
            </a:r>
            <a:r>
              <a:rPr 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che, sottoposti a raggi X, partecipano tutti al fenomeno della diffrazione, i picchi di diffrazione si sovrappongono.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70774" y="3135105"/>
            <a:ext cx="5386244" cy="340380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2721006" y="6492875"/>
            <a:ext cx="5889594" cy="365125"/>
          </a:xfrm>
        </p:spPr>
        <p:txBody>
          <a:bodyPr/>
          <a:lstStyle/>
          <a:p>
            <a:r>
              <a:rPr lang="it-IT" dirty="0" smtClean="0"/>
              <a:t>Alternanza scuola-lavoro, 19 marzo 2019, Istituto di Cristallografia-CNR, Bari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9278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BFE71-7623-4C60-9342-50703C54D46D}" type="slidenum">
              <a:rPr lang="en-GB" smtClean="0"/>
              <a:t>44</a:t>
            </a:fld>
            <a:endParaRPr lang="en-GB"/>
          </a:p>
        </p:txBody>
      </p:sp>
      <p:sp>
        <p:nvSpPr>
          <p:cNvPr id="4" name="CasellaDiTesto 3"/>
          <p:cNvSpPr txBox="1"/>
          <p:nvPr/>
        </p:nvSpPr>
        <p:spPr>
          <a:xfrm>
            <a:off x="4842987" y="505727"/>
            <a:ext cx="20306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POLVERI</a:t>
            </a:r>
            <a:endParaRPr lang="en-GB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4209074" y="0"/>
            <a:ext cx="3547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Studio di cristalli</a:t>
            </a:r>
          </a:p>
        </p:txBody>
      </p:sp>
      <p:grpSp>
        <p:nvGrpSpPr>
          <p:cNvPr id="7" name="Group 4"/>
          <p:cNvGrpSpPr>
            <a:grpSpLocks/>
          </p:cNvGrpSpPr>
          <p:nvPr/>
        </p:nvGrpSpPr>
        <p:grpSpPr bwMode="auto">
          <a:xfrm>
            <a:off x="312470" y="1424882"/>
            <a:ext cx="6770248" cy="5114030"/>
            <a:chOff x="567" y="794"/>
            <a:chExt cx="4526" cy="3498"/>
          </a:xfrm>
        </p:grpSpPr>
        <p:sp>
          <p:nvSpPr>
            <p:cNvPr id="8" name="Text Box 5"/>
            <p:cNvSpPr txBox="1">
              <a:spLocks noChangeArrowheads="1"/>
            </p:cNvSpPr>
            <p:nvPr/>
          </p:nvSpPr>
          <p:spPr bwMode="auto">
            <a:xfrm>
              <a:off x="1474" y="794"/>
              <a:ext cx="3075" cy="31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pic>
          <p:nvPicPr>
            <p:cNvPr id="9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67" y="1056"/>
              <a:ext cx="4526" cy="323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</p:pic>
      </p:grpSp>
      <p:grpSp>
        <p:nvGrpSpPr>
          <p:cNvPr id="10" name="Gruppo 9"/>
          <p:cNvGrpSpPr/>
          <p:nvPr/>
        </p:nvGrpSpPr>
        <p:grpSpPr>
          <a:xfrm>
            <a:off x="2416085" y="1641664"/>
            <a:ext cx="4276452" cy="3186067"/>
            <a:chOff x="3364979" y="1556792"/>
            <a:chExt cx="4276452" cy="3186067"/>
          </a:xfrm>
        </p:grpSpPr>
        <p:sp>
          <p:nvSpPr>
            <p:cNvPr id="11" name="Line 8"/>
            <p:cNvSpPr>
              <a:spLocks noChangeShapeType="1"/>
            </p:cNvSpPr>
            <p:nvPr/>
          </p:nvSpPr>
          <p:spPr bwMode="auto">
            <a:xfrm>
              <a:off x="3364979" y="1723051"/>
              <a:ext cx="720725" cy="669925"/>
            </a:xfrm>
            <a:prstGeom prst="line">
              <a:avLst/>
            </a:prstGeom>
            <a:noFill/>
            <a:ln w="25560">
              <a:solidFill>
                <a:srgbClr val="333300"/>
              </a:solidFill>
              <a:miter lim="800000"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12" name="Line 9"/>
            <p:cNvSpPr>
              <a:spLocks noChangeShapeType="1"/>
            </p:cNvSpPr>
            <p:nvPr/>
          </p:nvSpPr>
          <p:spPr bwMode="auto">
            <a:xfrm>
              <a:off x="4297650" y="3730034"/>
              <a:ext cx="581025" cy="1012825"/>
            </a:xfrm>
            <a:prstGeom prst="line">
              <a:avLst/>
            </a:prstGeom>
            <a:noFill/>
            <a:ln w="25560">
              <a:solidFill>
                <a:srgbClr val="333300"/>
              </a:solidFill>
              <a:miter lim="800000"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Line 10"/>
            <p:cNvSpPr>
              <a:spLocks noChangeShapeType="1"/>
            </p:cNvSpPr>
            <p:nvPr/>
          </p:nvSpPr>
          <p:spPr bwMode="auto">
            <a:xfrm>
              <a:off x="5342596" y="3730033"/>
              <a:ext cx="387350" cy="1012825"/>
            </a:xfrm>
            <a:prstGeom prst="line">
              <a:avLst/>
            </a:prstGeom>
            <a:noFill/>
            <a:ln w="25560">
              <a:solidFill>
                <a:srgbClr val="333300"/>
              </a:solidFill>
              <a:miter lim="800000"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Line 11"/>
            <p:cNvSpPr>
              <a:spLocks noChangeShapeType="1"/>
            </p:cNvSpPr>
            <p:nvPr/>
          </p:nvSpPr>
          <p:spPr bwMode="auto">
            <a:xfrm flipH="1">
              <a:off x="5937344" y="3876082"/>
              <a:ext cx="373063" cy="720725"/>
            </a:xfrm>
            <a:prstGeom prst="line">
              <a:avLst/>
            </a:prstGeom>
            <a:noFill/>
            <a:ln w="25560">
              <a:solidFill>
                <a:srgbClr val="333300"/>
              </a:solidFill>
              <a:miter lim="800000"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15" name="Line 12"/>
            <p:cNvSpPr>
              <a:spLocks noChangeShapeType="1"/>
            </p:cNvSpPr>
            <p:nvPr/>
          </p:nvSpPr>
          <p:spPr bwMode="auto">
            <a:xfrm flipH="1">
              <a:off x="6807199" y="1556792"/>
              <a:ext cx="834232" cy="588111"/>
            </a:xfrm>
            <a:prstGeom prst="line">
              <a:avLst/>
            </a:prstGeom>
            <a:noFill/>
            <a:ln w="25560">
              <a:solidFill>
                <a:srgbClr val="333300"/>
              </a:solidFill>
              <a:miter lim="800000"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6" name="Rettangolo 15"/>
          <p:cNvSpPr/>
          <p:nvPr/>
        </p:nvSpPr>
        <p:spPr>
          <a:xfrm>
            <a:off x="100282" y="918103"/>
            <a:ext cx="858683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Due </a:t>
            </a:r>
            <a:r>
              <a:rPr lang="en-GB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picchi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nel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diffrattogramma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sperimentale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corrispondono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</a:p>
          <a:p>
            <a:pPr algn="ctr"/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GB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effetti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GB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diffrazione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GB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riflessi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)!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Immagin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69781" y="670723"/>
            <a:ext cx="1694712" cy="5680866"/>
          </a:xfrm>
          <a:prstGeom prst="rect">
            <a:avLst/>
          </a:prstGeom>
        </p:spPr>
      </p:pic>
      <p:sp>
        <p:nvSpPr>
          <p:cNvPr id="18" name="Rettangolo 17"/>
          <p:cNvSpPr/>
          <p:nvPr/>
        </p:nvSpPr>
        <p:spPr>
          <a:xfrm>
            <a:off x="10097043" y="670642"/>
            <a:ext cx="1111435" cy="19338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FF0000"/>
                </a:solidFill>
              </a:ln>
              <a:noFill/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9544484" y="147184"/>
            <a:ext cx="19659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/>
              <a:t>riflessi (indici di Miller)</a:t>
            </a:r>
            <a:endParaRPr lang="en-GB" sz="1200" b="1" dirty="0"/>
          </a:p>
        </p:txBody>
      </p:sp>
      <p:cxnSp>
        <p:nvCxnSpPr>
          <p:cNvPr id="23" name="Connettore 2 22"/>
          <p:cNvCxnSpPr>
            <a:stCxn id="19" idx="2"/>
          </p:cNvCxnSpPr>
          <p:nvPr/>
        </p:nvCxnSpPr>
        <p:spPr>
          <a:xfrm>
            <a:off x="10527464" y="424183"/>
            <a:ext cx="250591" cy="16059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3219786" y="6396486"/>
            <a:ext cx="5277035" cy="365125"/>
          </a:xfrm>
        </p:spPr>
        <p:txBody>
          <a:bodyPr/>
          <a:lstStyle/>
          <a:p>
            <a:r>
              <a:rPr lang="it-IT" dirty="0" smtClean="0"/>
              <a:t>Alternanza scuola-lavoro, 19 marzo 2019, Istituto di Cristallografia-CNR, Bari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9540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BFE71-7623-4C60-9342-50703C54D46D}" type="slidenum">
              <a:rPr lang="en-GB" smtClean="0"/>
              <a:t>45</a:t>
            </a:fld>
            <a:endParaRPr lang="en-GB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4255373" y="0"/>
            <a:ext cx="3547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Studio di cristalli</a:t>
            </a:r>
          </a:p>
        </p:txBody>
      </p:sp>
      <p:sp>
        <p:nvSpPr>
          <p:cNvPr id="22" name="Rettangolo 21"/>
          <p:cNvSpPr/>
          <p:nvPr/>
        </p:nvSpPr>
        <p:spPr>
          <a:xfrm>
            <a:off x="-311855" y="1078878"/>
            <a:ext cx="7536358" cy="7397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15963" algn="just">
              <a:lnSpc>
                <a:spcPct val="150000"/>
              </a:lnSpc>
              <a:buClr>
                <a:srgbClr val="0066CC"/>
              </a:buClr>
            </a:pP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Determinazione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della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cella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cristallina</a:t>
            </a: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ttangolo 23"/>
          <p:cNvSpPr/>
          <p:nvPr/>
        </p:nvSpPr>
        <p:spPr>
          <a:xfrm>
            <a:off x="5399136" y="560025"/>
            <a:ext cx="19335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POLVERI</a:t>
            </a:r>
            <a:endParaRPr lang="en-GB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5" name="Group 82"/>
          <p:cNvGrpSpPr>
            <a:grpSpLocks/>
          </p:cNvGrpSpPr>
          <p:nvPr/>
        </p:nvGrpSpPr>
        <p:grpSpPr bwMode="auto">
          <a:xfrm>
            <a:off x="8802713" y="5013176"/>
            <a:ext cx="1871663" cy="1296987"/>
            <a:chOff x="4014" y="3248"/>
            <a:chExt cx="1179" cy="817"/>
          </a:xfrm>
        </p:grpSpPr>
        <p:pic>
          <p:nvPicPr>
            <p:cNvPr id="26" name="Picture 68" descr="cubico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558" y="3482"/>
              <a:ext cx="635" cy="583"/>
            </a:xfrm>
            <a:prstGeom prst="rect">
              <a:avLst/>
            </a:prstGeom>
            <a:noFill/>
          </p:spPr>
        </p:pic>
        <p:sp>
          <p:nvSpPr>
            <p:cNvPr id="27" name="Line 81"/>
            <p:cNvSpPr>
              <a:spLocks noChangeShapeType="1"/>
            </p:cNvSpPr>
            <p:nvPr/>
          </p:nvSpPr>
          <p:spPr bwMode="auto">
            <a:xfrm>
              <a:off x="4014" y="3248"/>
              <a:ext cx="544" cy="31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28" name="Group 87"/>
          <p:cNvGrpSpPr>
            <a:grpSpLocks/>
          </p:cNvGrpSpPr>
          <p:nvPr/>
        </p:nvGrpSpPr>
        <p:grpSpPr bwMode="auto">
          <a:xfrm>
            <a:off x="9450785" y="4365104"/>
            <a:ext cx="2087562" cy="1035050"/>
            <a:chOff x="4105" y="2931"/>
            <a:chExt cx="1315" cy="652"/>
          </a:xfrm>
        </p:grpSpPr>
        <p:pic>
          <p:nvPicPr>
            <p:cNvPr id="29" name="Picture 69" descr="esagonale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739" y="3113"/>
              <a:ext cx="681" cy="470"/>
            </a:xfrm>
            <a:prstGeom prst="rect">
              <a:avLst/>
            </a:prstGeom>
            <a:noFill/>
          </p:spPr>
        </p:pic>
        <p:sp>
          <p:nvSpPr>
            <p:cNvPr id="30" name="Line 83"/>
            <p:cNvSpPr>
              <a:spLocks noChangeShapeType="1"/>
            </p:cNvSpPr>
            <p:nvPr/>
          </p:nvSpPr>
          <p:spPr bwMode="auto">
            <a:xfrm>
              <a:off x="4105" y="2931"/>
              <a:ext cx="589" cy="272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31" name="Group 91"/>
          <p:cNvGrpSpPr>
            <a:grpSpLocks/>
          </p:cNvGrpSpPr>
          <p:nvPr/>
        </p:nvGrpSpPr>
        <p:grpSpPr bwMode="auto">
          <a:xfrm>
            <a:off x="9485710" y="3501008"/>
            <a:ext cx="1943100" cy="1112838"/>
            <a:chOff x="4105" y="2366"/>
            <a:chExt cx="1224" cy="701"/>
          </a:xfrm>
        </p:grpSpPr>
        <p:pic>
          <p:nvPicPr>
            <p:cNvPr id="32" name="Picture 67" descr="romboedrico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797" y="2366"/>
              <a:ext cx="532" cy="701"/>
            </a:xfrm>
            <a:prstGeom prst="rect">
              <a:avLst/>
            </a:prstGeom>
            <a:noFill/>
          </p:spPr>
        </p:pic>
        <p:sp>
          <p:nvSpPr>
            <p:cNvPr id="33" name="Line 88"/>
            <p:cNvSpPr>
              <a:spLocks noChangeShapeType="1"/>
            </p:cNvSpPr>
            <p:nvPr/>
          </p:nvSpPr>
          <p:spPr bwMode="auto">
            <a:xfrm>
              <a:off x="4105" y="2614"/>
              <a:ext cx="635" cy="4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34" name="Group 97"/>
          <p:cNvGrpSpPr>
            <a:grpSpLocks/>
          </p:cNvGrpSpPr>
          <p:nvPr/>
        </p:nvGrpSpPr>
        <p:grpSpPr bwMode="auto">
          <a:xfrm>
            <a:off x="9485710" y="2730933"/>
            <a:ext cx="2232025" cy="898525"/>
            <a:chOff x="4150" y="2208"/>
            <a:chExt cx="1406" cy="566"/>
          </a:xfrm>
        </p:grpSpPr>
        <p:pic>
          <p:nvPicPr>
            <p:cNvPr id="35" name="Picture 70" descr="tetragonale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865" y="2208"/>
              <a:ext cx="691" cy="496"/>
            </a:xfrm>
            <a:prstGeom prst="rect">
              <a:avLst/>
            </a:prstGeom>
            <a:noFill/>
          </p:spPr>
        </p:pic>
        <p:sp>
          <p:nvSpPr>
            <p:cNvPr id="36" name="Line 92"/>
            <p:cNvSpPr>
              <a:spLocks noChangeShapeType="1"/>
            </p:cNvSpPr>
            <p:nvPr/>
          </p:nvSpPr>
          <p:spPr bwMode="auto">
            <a:xfrm flipV="1">
              <a:off x="4150" y="2704"/>
              <a:ext cx="680" cy="7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37" name="Group 98"/>
          <p:cNvGrpSpPr>
            <a:grpSpLocks/>
          </p:cNvGrpSpPr>
          <p:nvPr/>
        </p:nvGrpSpPr>
        <p:grpSpPr bwMode="auto">
          <a:xfrm>
            <a:off x="9485710" y="1866837"/>
            <a:ext cx="2232025" cy="1295400"/>
            <a:chOff x="4150" y="1706"/>
            <a:chExt cx="1406" cy="816"/>
          </a:xfrm>
        </p:grpSpPr>
        <p:pic>
          <p:nvPicPr>
            <p:cNvPr id="38" name="Picture 66" descr="ortorombico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876" y="1706"/>
              <a:ext cx="680" cy="544"/>
            </a:xfrm>
            <a:prstGeom prst="rect">
              <a:avLst/>
            </a:prstGeom>
            <a:noFill/>
          </p:spPr>
        </p:pic>
        <p:sp>
          <p:nvSpPr>
            <p:cNvPr id="39" name="Line 93"/>
            <p:cNvSpPr>
              <a:spLocks noChangeShapeType="1"/>
            </p:cNvSpPr>
            <p:nvPr/>
          </p:nvSpPr>
          <p:spPr bwMode="auto">
            <a:xfrm flipV="1">
              <a:off x="4150" y="2205"/>
              <a:ext cx="634" cy="317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40" name="Group 99"/>
          <p:cNvGrpSpPr>
            <a:grpSpLocks/>
          </p:cNvGrpSpPr>
          <p:nvPr/>
        </p:nvGrpSpPr>
        <p:grpSpPr bwMode="auto">
          <a:xfrm>
            <a:off x="9413702" y="930733"/>
            <a:ext cx="2014538" cy="1801812"/>
            <a:chOff x="4151" y="1161"/>
            <a:chExt cx="1269" cy="1135"/>
          </a:xfrm>
        </p:grpSpPr>
        <p:pic>
          <p:nvPicPr>
            <p:cNvPr id="41" name="Picture 62" descr="monoclino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739" y="1161"/>
              <a:ext cx="681" cy="545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42" name="Line 94"/>
            <p:cNvSpPr>
              <a:spLocks noChangeShapeType="1"/>
            </p:cNvSpPr>
            <p:nvPr/>
          </p:nvSpPr>
          <p:spPr bwMode="auto">
            <a:xfrm flipV="1">
              <a:off x="4151" y="1706"/>
              <a:ext cx="589" cy="59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43" name="Group 100"/>
          <p:cNvGrpSpPr>
            <a:grpSpLocks/>
          </p:cNvGrpSpPr>
          <p:nvPr/>
        </p:nvGrpSpPr>
        <p:grpSpPr bwMode="auto">
          <a:xfrm>
            <a:off x="8909646" y="858725"/>
            <a:ext cx="1368425" cy="1296988"/>
            <a:chOff x="3923" y="1207"/>
            <a:chExt cx="862" cy="817"/>
          </a:xfrm>
        </p:grpSpPr>
        <p:pic>
          <p:nvPicPr>
            <p:cNvPr id="44" name="Picture 58" descr="triclino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969" y="1207"/>
              <a:ext cx="816" cy="486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45" name="Line 95"/>
            <p:cNvSpPr>
              <a:spLocks noChangeShapeType="1"/>
            </p:cNvSpPr>
            <p:nvPr/>
          </p:nvSpPr>
          <p:spPr bwMode="auto">
            <a:xfrm flipV="1">
              <a:off x="3923" y="1752"/>
              <a:ext cx="227" cy="272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GB"/>
            </a:p>
          </p:txBody>
        </p:sp>
      </p:grpSp>
      <p:graphicFrame>
        <p:nvGraphicFramePr>
          <p:cNvPr id="46" name="Tabella 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8218692"/>
              </p:ext>
            </p:extLst>
          </p:nvPr>
        </p:nvGraphicFramePr>
        <p:xfrm>
          <a:off x="3318935" y="2189501"/>
          <a:ext cx="6121400" cy="2773680"/>
        </p:xfrm>
        <a:graphic>
          <a:graphicData uri="http://schemas.openxmlformats.org/drawingml/2006/table">
            <a:tbl>
              <a:tblPr/>
              <a:tblGrid>
                <a:gridCol w="1800225"/>
                <a:gridCol w="1655762"/>
                <a:gridCol w="2665413"/>
              </a:tblGrid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Triclino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a ≠ b ≠ 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</a:rPr>
                        <a:t>      a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≠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  <a:cs typeface="Arial" charset="0"/>
                        </a:rPr>
                        <a:t>b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≠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  <a:cs typeface="Arial" charset="0"/>
                        </a:rPr>
                        <a:t>g</a:t>
                      </a:r>
                      <a:endParaRPr kumimoji="0" lang="it-IT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9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Monoclino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a ≠ b ≠ 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</a:rPr>
                        <a:t>a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=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  <a:cs typeface="Arial" charset="0"/>
                        </a:rPr>
                        <a:t>g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=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°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,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  <a:cs typeface="Arial" charset="0"/>
                        </a:rPr>
                        <a:t>b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≠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°</a:t>
                      </a:r>
                      <a:endParaRPr kumimoji="0" lang="it-IT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Ortorombico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a ≠ b ≠ 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</a:rPr>
                        <a:t>      a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=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  <a:cs typeface="Arial" charset="0"/>
                        </a:rPr>
                        <a:t>b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=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  <a:cs typeface="Arial" charset="0"/>
                        </a:rPr>
                        <a:t>g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=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9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Tetragonale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a = b ≠ 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</a:rPr>
                        <a:t>      a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=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  <a:cs typeface="Arial" charset="0"/>
                        </a:rPr>
                        <a:t>b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=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  <a:cs typeface="Arial" charset="0"/>
                        </a:rPr>
                        <a:t>g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=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°</a:t>
                      </a:r>
                      <a:endParaRPr kumimoji="0" lang="it-IT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Trigonale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a = b = 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</a:rPr>
                        <a:t>      a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=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  <a:cs typeface="Arial" charset="0"/>
                        </a:rPr>
                        <a:t>b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=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  <a:cs typeface="Arial" charset="0"/>
                        </a:rPr>
                        <a:t>g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≠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°</a:t>
                      </a:r>
                      <a:endParaRPr kumimoji="0" lang="it-IT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9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Esagonale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a = b ≠ 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</a:rPr>
                        <a:t>a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=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  <a:cs typeface="Arial" charset="0"/>
                        </a:rPr>
                        <a:t>b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 =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°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,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  <a:cs typeface="Arial" charset="0"/>
                        </a:rPr>
                        <a:t>g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=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120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°</a:t>
                      </a:r>
                      <a:endParaRPr kumimoji="0" lang="it-IT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Cubico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a = b = 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</a:rPr>
                        <a:t>       a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=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  <a:cs typeface="Arial" charset="0"/>
                        </a:rPr>
                        <a:t>b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=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  <a:cs typeface="Arial" charset="0"/>
                        </a:rPr>
                        <a:t>g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=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°</a:t>
                      </a:r>
                      <a:endParaRPr kumimoji="0" lang="it-IT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47" name="Immagine 4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85520" y="2724990"/>
            <a:ext cx="925386" cy="1269499"/>
          </a:xfrm>
          <a:prstGeom prst="rect">
            <a:avLst/>
          </a:prstGeom>
        </p:spPr>
      </p:pic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3279856" y="6356350"/>
            <a:ext cx="5498977" cy="365125"/>
          </a:xfrm>
        </p:spPr>
        <p:txBody>
          <a:bodyPr/>
          <a:lstStyle/>
          <a:p>
            <a:r>
              <a:rPr lang="it-IT" dirty="0" smtClean="0"/>
              <a:t>Alternanza scuola-lavoro, 19 marzo 2019, Istituto di Cristallografia-CNR, Bari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2986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BFE71-7623-4C60-9342-50703C54D46D}" type="slidenum">
              <a:rPr lang="en-GB" smtClean="0"/>
              <a:t>46</a:t>
            </a:fld>
            <a:endParaRPr lang="en-GB"/>
          </a:p>
        </p:txBody>
      </p:sp>
      <p:sp>
        <p:nvSpPr>
          <p:cNvPr id="4" name="Rettangolo 3"/>
          <p:cNvSpPr/>
          <p:nvPr/>
        </p:nvSpPr>
        <p:spPr>
          <a:xfrm>
            <a:off x="-634915" y="835972"/>
            <a:ext cx="7443384" cy="7397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15963" algn="just">
              <a:lnSpc>
                <a:spcPct val="150000"/>
              </a:lnSpc>
              <a:buClr>
                <a:srgbClr val="0066CC"/>
              </a:buClr>
            </a:pPr>
            <a:r>
              <a:rPr lang="en-GB" sz="3200" dirty="0" err="1">
                <a:latin typeface="Arial" panose="020B0604020202020204" pitchFamily="34" charset="0"/>
                <a:cs typeface="Arial" panose="020B0604020202020204" pitchFamily="34" charset="0"/>
              </a:rPr>
              <a:t>Determinazione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del </a:t>
            </a:r>
            <a:r>
              <a:rPr lang="en-GB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gruppo</a:t>
            </a:r>
            <a:r>
              <a:rPr lang="en-GB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spaziale</a:t>
            </a: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5864838"/>
              </p:ext>
            </p:extLst>
          </p:nvPr>
        </p:nvGraphicFramePr>
        <p:xfrm>
          <a:off x="9709860" y="1590666"/>
          <a:ext cx="2571653" cy="15337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0" r:id="rId3" imgW="8419048" imgH="5020376" progId="PBrush">
                  <p:embed/>
                </p:oleObj>
              </mc:Choice>
              <mc:Fallback>
                <p:oleObj r:id="rId3" imgW="8419048" imgH="5020376" progId="PBrush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09860" y="1590666"/>
                        <a:ext cx="2571653" cy="153376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0293898"/>
              </p:ext>
            </p:extLst>
          </p:nvPr>
        </p:nvGraphicFramePr>
        <p:xfrm>
          <a:off x="9634165" y="4508017"/>
          <a:ext cx="2544016" cy="18252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1" r:id="rId5" imgW="6771429" imgH="4858428" progId="PBrush">
                  <p:embed/>
                </p:oleObj>
              </mc:Choice>
              <mc:Fallback>
                <p:oleObj r:id="rId5" imgW="6771429" imgH="4858428" progId="PBrush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34165" y="4508017"/>
                        <a:ext cx="2544016" cy="182523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Immagin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934195"/>
            <a:ext cx="9709860" cy="4055524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10640291" y="3184578"/>
            <a:ext cx="124053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600" i="1" dirty="0" smtClean="0">
                <a:solidFill>
                  <a:srgbClr val="000000"/>
                </a:solidFill>
                <a:latin typeface="Times New Roman" pitchFamily="18" charset="0"/>
              </a:rPr>
              <a:t>P</a:t>
            </a:r>
            <a:r>
              <a:rPr lang="en-GB" sz="1600" dirty="0" smtClean="0">
                <a:solidFill>
                  <a:srgbClr val="000000"/>
                </a:solidFill>
                <a:latin typeface="Times New Roman" pitchFamily="18" charset="0"/>
              </a:rPr>
              <a:t>2</a:t>
            </a:r>
            <a:r>
              <a:rPr lang="en-GB" sz="1600" baseline="-25000" dirty="0" smtClean="0">
                <a:solidFill>
                  <a:srgbClr val="000000"/>
                </a:solidFill>
                <a:latin typeface="Times New Roman" pitchFamily="18" charset="0"/>
              </a:rPr>
              <a:t>1</a:t>
            </a:r>
            <a:r>
              <a:rPr lang="en-GB" sz="1600" dirty="0" smtClean="0">
                <a:solidFill>
                  <a:srgbClr val="000000"/>
                </a:solidFill>
                <a:latin typeface="Times New Roman" pitchFamily="18" charset="0"/>
              </a:rPr>
              <a:t>/</a:t>
            </a:r>
            <a:r>
              <a:rPr lang="en-GB" sz="1600" i="1" dirty="0" smtClean="0">
                <a:solidFill>
                  <a:srgbClr val="000000"/>
                </a:solidFill>
                <a:latin typeface="Times New Roman" pitchFamily="18" charset="0"/>
              </a:rPr>
              <a:t>c</a:t>
            </a:r>
          </a:p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600" dirty="0" smtClean="0">
                <a:solidFill>
                  <a:srgbClr val="000000"/>
                </a:solidFill>
                <a:latin typeface="Times New Roman" pitchFamily="18" charset="0"/>
              </a:rPr>
              <a:t>x</a:t>
            </a:r>
            <a:r>
              <a:rPr lang="en-GB" sz="1600" dirty="0">
                <a:solidFill>
                  <a:srgbClr val="000000"/>
                </a:solidFill>
                <a:latin typeface="Times New Roman" pitchFamily="18" charset="0"/>
              </a:rPr>
              <a:t>,  y,  z</a:t>
            </a:r>
          </a:p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600" dirty="0">
                <a:solidFill>
                  <a:srgbClr val="000000"/>
                </a:solidFill>
                <a:latin typeface="Times New Roman" pitchFamily="18" charset="0"/>
              </a:rPr>
              <a:t>-x,  y, -z+1/2</a:t>
            </a:r>
          </a:p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600" dirty="0">
                <a:solidFill>
                  <a:srgbClr val="000000"/>
                </a:solidFill>
                <a:latin typeface="Times New Roman" pitchFamily="18" charset="0"/>
              </a:rPr>
              <a:t>-x, -y, -z</a:t>
            </a:r>
          </a:p>
          <a:p>
            <a:pPr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600" dirty="0">
                <a:solidFill>
                  <a:srgbClr val="000000"/>
                </a:solidFill>
                <a:latin typeface="Times New Roman" pitchFamily="18" charset="0"/>
              </a:rPr>
              <a:t> x, -y,  z+1/2</a:t>
            </a:r>
            <a:endParaRPr lang="en-GB" sz="1600" dirty="0"/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08779" y="3181475"/>
            <a:ext cx="925386" cy="1269499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5399136" y="560025"/>
            <a:ext cx="19335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POLVERI</a:t>
            </a:r>
            <a:endParaRPr lang="en-GB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4255373" y="0"/>
            <a:ext cx="3547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Studio di cristalli</a:t>
            </a:r>
          </a:p>
        </p:txBody>
      </p:sp>
      <p:sp>
        <p:nvSpPr>
          <p:cNvPr id="12" name="Segnaposto piè di pagina 12"/>
          <p:cNvSpPr txBox="1">
            <a:spLocks/>
          </p:cNvSpPr>
          <p:nvPr/>
        </p:nvSpPr>
        <p:spPr>
          <a:xfrm>
            <a:off x="3456324" y="6538912"/>
            <a:ext cx="5834406" cy="2462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Lezione teorica sulla Cristallografia, 8 aprile 2017, Liceo 'E. Einstein' Molfetta</a:t>
            </a:r>
            <a:endParaRPr lang="en-GB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Alternanza scuola-lavoro, 19 marzo 2019, Istituto di Cristallografia-CNR, Bari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056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BFE71-7623-4C60-9342-50703C54D46D}" type="slidenum">
              <a:rPr lang="en-GB" smtClean="0"/>
              <a:t>47</a:t>
            </a:fld>
            <a:endParaRPr lang="en-GB"/>
          </a:p>
        </p:txBody>
      </p:sp>
      <p:sp>
        <p:nvSpPr>
          <p:cNvPr id="4" name="Rettangolo 3"/>
          <p:cNvSpPr/>
          <p:nvPr/>
        </p:nvSpPr>
        <p:spPr>
          <a:xfrm>
            <a:off x="5399136" y="560025"/>
            <a:ext cx="19335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POLVERI</a:t>
            </a:r>
            <a:endParaRPr lang="en-GB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4255373" y="0"/>
            <a:ext cx="3547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Studio di cristalli</a:t>
            </a:r>
          </a:p>
        </p:txBody>
      </p:sp>
      <p:sp>
        <p:nvSpPr>
          <p:cNvPr id="7" name="Rettangolo 6"/>
          <p:cNvSpPr/>
          <p:nvPr/>
        </p:nvSpPr>
        <p:spPr>
          <a:xfrm>
            <a:off x="0" y="926241"/>
            <a:ext cx="8153400" cy="739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15963">
              <a:lnSpc>
                <a:spcPct val="150000"/>
              </a:lnSpc>
              <a:buClr>
                <a:srgbClr val="0066CC"/>
              </a:buClr>
            </a:pPr>
            <a:r>
              <a:rPr lang="en-GB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Decomposizione</a:t>
            </a:r>
            <a:r>
              <a:rPr lang="en-GB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del </a:t>
            </a:r>
            <a:r>
              <a:rPr lang="en-GB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diffrattogramma</a:t>
            </a: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645" y="1806769"/>
            <a:ext cx="9240998" cy="4221492"/>
          </a:xfrm>
          <a:prstGeom prst="rect">
            <a:avLst/>
          </a:prstGeom>
        </p:spPr>
      </p:pic>
      <p:pic>
        <p:nvPicPr>
          <p:cNvPr id="9" name="Picture 2" descr="Risultati immagini per omino stilizzat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8119" y="4528853"/>
            <a:ext cx="694170" cy="1499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82200" y="217641"/>
            <a:ext cx="1812305" cy="6075051"/>
          </a:xfrm>
          <a:prstGeom prst="rect">
            <a:avLst/>
          </a:prstGeom>
        </p:spPr>
      </p:pic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2938509" y="6356350"/>
            <a:ext cx="5969493" cy="365125"/>
          </a:xfrm>
        </p:spPr>
        <p:txBody>
          <a:bodyPr/>
          <a:lstStyle/>
          <a:p>
            <a:r>
              <a:rPr lang="it-IT" dirty="0" smtClean="0"/>
              <a:t>Alternanza scuola-lavoro, 19 marzo 2019, Istituto di Cristallografia-CNR, Bari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1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BFE71-7623-4C60-9342-50703C54D46D}" type="slidenum">
              <a:rPr lang="en-GB" smtClean="0"/>
              <a:t>48</a:t>
            </a:fld>
            <a:endParaRPr lang="en-GB"/>
          </a:p>
        </p:txBody>
      </p:sp>
      <p:sp>
        <p:nvSpPr>
          <p:cNvPr id="4" name="Rettangolo 3"/>
          <p:cNvSpPr/>
          <p:nvPr/>
        </p:nvSpPr>
        <p:spPr>
          <a:xfrm>
            <a:off x="5399136" y="560025"/>
            <a:ext cx="19335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POLVERI</a:t>
            </a:r>
            <a:endParaRPr lang="en-GB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4255373" y="0"/>
            <a:ext cx="3547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Studio di cristalli</a:t>
            </a: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2679" y="2588843"/>
            <a:ext cx="2536236" cy="2290184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645" y="2007461"/>
            <a:ext cx="6127509" cy="3866988"/>
          </a:xfrm>
          <a:prstGeom prst="rect">
            <a:avLst/>
          </a:prstGeom>
        </p:spPr>
      </p:pic>
      <p:sp>
        <p:nvSpPr>
          <p:cNvPr id="9" name="Rettangolo 8"/>
          <p:cNvSpPr/>
          <p:nvPr/>
        </p:nvSpPr>
        <p:spPr>
          <a:xfrm>
            <a:off x="0" y="926241"/>
            <a:ext cx="8153400" cy="739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rgbClr val="0066CC"/>
              </a:buClr>
            </a:pPr>
            <a:r>
              <a:rPr lang="en-GB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Determinazioni</a:t>
            </a:r>
            <a:r>
              <a:rPr lang="en-GB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delle</a:t>
            </a:r>
            <a:r>
              <a:rPr lang="en-GB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posizioni</a:t>
            </a:r>
            <a:r>
              <a:rPr lang="en-GB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atomiche</a:t>
            </a: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Gruppo 12"/>
          <p:cNvGrpSpPr/>
          <p:nvPr/>
        </p:nvGrpSpPr>
        <p:grpSpPr>
          <a:xfrm>
            <a:off x="1766579" y="1121907"/>
            <a:ext cx="8918740" cy="5170785"/>
            <a:chOff x="1741544" y="1301819"/>
            <a:chExt cx="8588415" cy="4795207"/>
          </a:xfrm>
        </p:grpSpPr>
        <p:sp>
          <p:nvSpPr>
            <p:cNvPr id="14" name="Ovale 13"/>
            <p:cNvSpPr/>
            <p:nvPr/>
          </p:nvSpPr>
          <p:spPr>
            <a:xfrm>
              <a:off x="1741544" y="1301819"/>
              <a:ext cx="8588415" cy="4795207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FFFF00"/>
                </a:solidFill>
              </a:endParaRPr>
            </a:p>
          </p:txBody>
        </p:sp>
        <p:sp>
          <p:nvSpPr>
            <p:cNvPr id="15" name="CasellaDiTesto 14"/>
            <p:cNvSpPr txBox="1"/>
            <p:nvPr/>
          </p:nvSpPr>
          <p:spPr>
            <a:xfrm>
              <a:off x="2333352" y="2878830"/>
              <a:ext cx="7674348" cy="19123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3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CRISTALLIZZAZIONE E STUDIO CRISTALLOGRAFICO DELL’ ACIDO ACETILSALICILICO (PRINCIPIO ATTIVO DELL’ ASPIRINA) C</a:t>
              </a:r>
              <a:r>
                <a:rPr lang="it-IT" sz="3200" b="1" baseline="-25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9</a:t>
              </a:r>
              <a:r>
                <a:rPr lang="it-IT" sz="3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H</a:t>
              </a:r>
              <a:r>
                <a:rPr lang="it-IT" sz="3200" b="1" baseline="-25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  <a:r>
                <a:rPr lang="it-IT" sz="3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O</a:t>
              </a:r>
              <a:r>
                <a:rPr lang="it-IT" sz="3200" b="1" baseline="-25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GB" sz="3200" b="1" baseline="-25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3453413" y="6387677"/>
            <a:ext cx="5330301" cy="365125"/>
          </a:xfrm>
        </p:spPr>
        <p:txBody>
          <a:bodyPr/>
          <a:lstStyle/>
          <a:p>
            <a:r>
              <a:rPr lang="it-IT" dirty="0" smtClean="0"/>
              <a:t>Alternanza scuola-lavoro, 19 marzo 2019, Istituto di Cristallografia-CNR, Bari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91730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3009372" y="6492866"/>
            <a:ext cx="6370782" cy="365125"/>
          </a:xfrm>
        </p:spPr>
        <p:txBody>
          <a:bodyPr/>
          <a:lstStyle/>
          <a:p>
            <a:r>
              <a:rPr lang="it-IT" dirty="0" smtClean="0"/>
              <a:t>Alternanza scuola-lavoro, 19 marzo 2019, Istituto di Cristallografia-CNR, Bari</a:t>
            </a:r>
            <a:endParaRPr lang="en-GB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BFE71-7623-4C60-9342-50703C54D46D}" type="slidenum">
              <a:rPr lang="en-GB" smtClean="0"/>
              <a:t>49</a:t>
            </a:fld>
            <a:endParaRPr lang="en-GB"/>
          </a:p>
        </p:txBody>
      </p:sp>
      <p:sp>
        <p:nvSpPr>
          <p:cNvPr id="4" name="Rettangolo 3"/>
          <p:cNvSpPr/>
          <p:nvPr/>
        </p:nvSpPr>
        <p:spPr>
          <a:xfrm>
            <a:off x="744009" y="523005"/>
            <a:ext cx="109015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POLVERI:SOFTWARE PER SOLUZIONE STRUTTURALE</a:t>
            </a:r>
            <a:endParaRPr lang="en-GB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4255373" y="0"/>
            <a:ext cx="3547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Studio di cristalli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609" y="1147262"/>
            <a:ext cx="5569527" cy="4618258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26099" y="5708844"/>
            <a:ext cx="104109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Autori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it-IT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Altomare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, C. Cuocci, C. 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Giacovazzo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, A. Moliterni, R. Rizzi, N. 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Corriero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 and A. 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Falcicchio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Risultati immagini per aspirina molecol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9354" y="1479355"/>
            <a:ext cx="1408859" cy="1056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4136" y="2366478"/>
            <a:ext cx="3676079" cy="3476910"/>
          </a:xfrm>
          <a:prstGeom prst="rect">
            <a:avLst/>
          </a:prstGeom>
        </p:spPr>
      </p:pic>
      <p:sp>
        <p:nvSpPr>
          <p:cNvPr id="10" name="CasellaDiTesto 9"/>
          <p:cNvSpPr txBox="1"/>
          <p:nvPr/>
        </p:nvSpPr>
        <p:spPr>
          <a:xfrm>
            <a:off x="5794136" y="1492495"/>
            <a:ext cx="46429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err="1" smtClean="0">
                <a:solidFill>
                  <a:srgbClr val="FF0000"/>
                </a:solidFill>
              </a:rPr>
              <a:t>Cella</a:t>
            </a:r>
            <a:r>
              <a:rPr lang="en-GB" dirty="0" smtClean="0"/>
              <a:t>: </a:t>
            </a:r>
            <a:r>
              <a:rPr lang="en-GB" b="1" dirty="0" smtClean="0"/>
              <a:t>11.234  6.545  11.226 90.0  95.89 90.0</a:t>
            </a:r>
            <a:endParaRPr lang="en-GB" b="1" dirty="0"/>
          </a:p>
          <a:p>
            <a:r>
              <a:rPr lang="en-GB" sz="2400" dirty="0" err="1" smtClean="0">
                <a:solidFill>
                  <a:srgbClr val="FF0000"/>
                </a:solidFill>
              </a:rPr>
              <a:t>Gruppo</a:t>
            </a:r>
            <a:r>
              <a:rPr lang="en-GB" sz="2400" dirty="0" smtClean="0">
                <a:solidFill>
                  <a:srgbClr val="FF0000"/>
                </a:solidFill>
              </a:rPr>
              <a:t> </a:t>
            </a:r>
            <a:r>
              <a:rPr lang="en-GB" sz="2400" dirty="0" err="1" smtClean="0">
                <a:solidFill>
                  <a:srgbClr val="FF0000"/>
                </a:solidFill>
              </a:rPr>
              <a:t>spaziale</a:t>
            </a:r>
            <a:r>
              <a:rPr lang="en-GB" sz="2400" dirty="0" smtClean="0">
                <a:solidFill>
                  <a:srgbClr val="FF0000"/>
                </a:solidFill>
              </a:rPr>
              <a:t>: </a:t>
            </a:r>
            <a:r>
              <a:rPr lang="en-GB" b="1" i="1" dirty="0" smtClean="0"/>
              <a:t>P</a:t>
            </a:r>
            <a:r>
              <a:rPr lang="en-GB" b="1" dirty="0" smtClean="0"/>
              <a:t> 2</a:t>
            </a:r>
            <a:r>
              <a:rPr lang="en-GB" b="1" baseline="-25000" dirty="0" smtClean="0"/>
              <a:t>1</a:t>
            </a:r>
            <a:r>
              <a:rPr lang="en-GB" b="1" dirty="0" smtClean="0"/>
              <a:t>/</a:t>
            </a:r>
            <a:r>
              <a:rPr lang="en-GB" b="1" i="1" dirty="0" smtClean="0"/>
              <a:t>c</a:t>
            </a:r>
            <a:endParaRPr lang="en-GB" b="1" i="1" dirty="0"/>
          </a:p>
        </p:txBody>
      </p:sp>
    </p:spTree>
    <p:extLst>
      <p:ext uri="{BB962C8B-B14F-4D97-AF65-F5344CB8AC3E}">
        <p14:creationId xmlns:p14="http://schemas.microsoft.com/office/powerpoint/2010/main" val="888893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BFE71-7623-4C60-9342-50703C54D46D}" type="slidenum">
              <a:rPr lang="en-GB" smtClean="0"/>
              <a:t>5</a:t>
            </a:fld>
            <a:endParaRPr lang="en-GB"/>
          </a:p>
        </p:txBody>
      </p:sp>
      <p:sp>
        <p:nvSpPr>
          <p:cNvPr id="4" name="CasellaDiTesto 3"/>
          <p:cNvSpPr txBox="1"/>
          <p:nvPr/>
        </p:nvSpPr>
        <p:spPr>
          <a:xfrm>
            <a:off x="3798987" y="58016"/>
            <a:ext cx="44230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Simmetria nei cristalli</a:t>
            </a:r>
          </a:p>
        </p:txBody>
      </p:sp>
      <p:sp>
        <p:nvSpPr>
          <p:cNvPr id="5" name="Segnaposto piè di pagina 12"/>
          <p:cNvSpPr>
            <a:spLocks noGrp="1"/>
          </p:cNvSpPr>
          <p:nvPr>
            <p:ph type="ftr" sz="quarter" idx="11"/>
          </p:nvPr>
        </p:nvSpPr>
        <p:spPr>
          <a:xfrm>
            <a:off x="2326986" y="6538912"/>
            <a:ext cx="5834406" cy="246221"/>
          </a:xfrm>
        </p:spPr>
        <p:txBody>
          <a:bodyPr>
            <a:noAutofit/>
          </a:bodyPr>
          <a:lstStyle/>
          <a:p>
            <a:r>
              <a:rPr lang="it-IT" sz="1000" i="1" smtClean="0">
                <a:latin typeface="Arial" panose="020B0604020202020204" pitchFamily="34" charset="0"/>
                <a:cs typeface="Arial" panose="020B0604020202020204" pitchFamily="34" charset="0"/>
              </a:rPr>
              <a:t>Alternanza scuola-lavoro, 19 marzo 2019, Istituto di Cristallografia-CNR, Bari</a:t>
            </a:r>
            <a:endParaRPr lang="en-GB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7" descr="motivoripetu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9457" y="1795897"/>
            <a:ext cx="2990498" cy="275369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863589" y="567388"/>
            <a:ext cx="6048375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en-US" sz="3200" dirty="0" smtClean="0">
                <a:solidFill>
                  <a:srgbClr val="FF3300"/>
                </a:solidFill>
                <a:cs typeface="Arial" panose="020B0604020202020204" pitchFamily="34" charset="0"/>
              </a:rPr>
              <a:t>IL RETICOLO</a:t>
            </a:r>
            <a:endParaRPr lang="it-IT" altLang="en-US" sz="3200" dirty="0">
              <a:solidFill>
                <a:srgbClr val="FF3300"/>
              </a:solidFill>
              <a:cs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0" y="1225699"/>
            <a:ext cx="12192000" cy="1008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lvl="1" algn="just">
              <a:buClr>
                <a:srgbClr val="FF3300"/>
              </a:buClr>
              <a:buFont typeface="Wingdings" panose="05000000000000000000" pitchFamily="2" charset="2"/>
              <a:buNone/>
            </a:pPr>
            <a:endParaRPr lang="it-IT" altLang="en-US" dirty="0">
              <a:cs typeface="Arial" panose="020B0604020202020204" pitchFamily="34" charset="0"/>
            </a:endParaRP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4906537" y="1667642"/>
            <a:ext cx="237892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en-US" sz="3200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Nel </a:t>
            </a:r>
            <a:r>
              <a:rPr lang="it-IT" altLang="en-US" sz="3200" dirty="0" smtClean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piano</a:t>
            </a:r>
            <a:endParaRPr lang="it-IT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11" descr="figreticolo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57226" y="1795897"/>
            <a:ext cx="3881910" cy="275369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0" y="4975917"/>
            <a:ext cx="121920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it-IT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Due </a:t>
            </a:r>
            <a:r>
              <a:rPr lang="it-IT" alt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direzioni </a:t>
            </a:r>
            <a:r>
              <a:rPr lang="it-IT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reticolari non </a:t>
            </a:r>
            <a:r>
              <a:rPr lang="it-IT" alt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collineari con una origine in comune individuano una </a:t>
            </a:r>
            <a:r>
              <a:rPr lang="it-IT" alt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cella</a:t>
            </a:r>
            <a:r>
              <a:rPr lang="it-IT" alt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it-IT" alt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vale 12"/>
          <p:cNvSpPr/>
          <p:nvPr/>
        </p:nvSpPr>
        <p:spPr>
          <a:xfrm>
            <a:off x="8042067" y="3125619"/>
            <a:ext cx="1352144" cy="1352145"/>
          </a:xfrm>
          <a:prstGeom prst="ellipse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8634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BFE71-7623-4C60-9342-50703C54D46D}" type="slidenum">
              <a:rPr lang="en-GB" smtClean="0"/>
              <a:pPr/>
              <a:t>50</a:t>
            </a:fld>
            <a:endParaRPr lang="en-GB"/>
          </a:p>
        </p:txBody>
      </p:sp>
      <p:sp>
        <p:nvSpPr>
          <p:cNvPr id="4" name="CasellaDiTesto 3"/>
          <p:cNvSpPr txBox="1"/>
          <p:nvPr/>
        </p:nvSpPr>
        <p:spPr>
          <a:xfrm>
            <a:off x="4255373" y="0"/>
            <a:ext cx="3547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Studio di cristalli</a:t>
            </a:r>
          </a:p>
        </p:txBody>
      </p:sp>
      <p:sp>
        <p:nvSpPr>
          <p:cNvPr id="5" name="Segnaposto piè di pagina 12"/>
          <p:cNvSpPr txBox="1">
            <a:spLocks/>
          </p:cNvSpPr>
          <p:nvPr/>
        </p:nvSpPr>
        <p:spPr>
          <a:xfrm>
            <a:off x="3456324" y="6538912"/>
            <a:ext cx="5834406" cy="2462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Lezione teorica sulla Cristallografia, 8 aprile 2017, Liceo 'E. Einstein' Molfetta</a:t>
            </a:r>
            <a:endParaRPr lang="en-GB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0" y="487462"/>
            <a:ext cx="1219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8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 studio dei materiali cristallini è fondamentale in moltissimi campi scientifici, tecnologici, teorici e applicativi.</a:t>
            </a:r>
            <a:endParaRPr lang="en-GB" sz="2800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68510" y="2037964"/>
            <a:ext cx="12256655" cy="501675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PARACETAMOLO: C</a:t>
            </a:r>
            <a:r>
              <a:rPr lang="it-IT" sz="24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t-IT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it-IT" sz="24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it-IT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it-IT" sz="24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algn="just"/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Il paracetamolo è un importante farmaco analgesico e antipiretico </a:t>
            </a:r>
            <a:r>
              <a:rPr 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usato 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a livello mondiale. </a:t>
            </a:r>
            <a:endParaRPr lang="it-IT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</a:t>
            </a:r>
            <a:r>
              <a:rPr lang="it-IT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paracetamolo </a:t>
            </a:r>
            <a:r>
              <a:rPr lang="it-IT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mostra polimorfismo </a:t>
            </a:r>
            <a:r>
              <a:rPr lang="it-IT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(stessa </a:t>
            </a:r>
            <a:r>
              <a:rPr lang="it-IT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 chimica, diversa struttura </a:t>
            </a:r>
            <a:r>
              <a:rPr lang="it-IT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cristallina) ed </a:t>
            </a:r>
            <a:r>
              <a:rPr lang="it-IT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esiste in tre forme </a:t>
            </a:r>
            <a:r>
              <a:rPr lang="it-IT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cristalline oltre ad esistere in </a:t>
            </a:r>
            <a:r>
              <a:rPr lang="it-IT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 forma </a:t>
            </a:r>
            <a:r>
              <a:rPr lang="it-IT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amorfa:</a:t>
            </a:r>
            <a:endParaRPr lang="it-IT" sz="2400" b="1" baseline="-25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sz="24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just"/>
            <a:r>
              <a:rPr lang="it-IT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		Forma </a:t>
            </a: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I: stabile, monoclino, </a:t>
            </a:r>
            <a:r>
              <a:rPr lang="it-IT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gruppo spaziale </a:t>
            </a:r>
            <a:r>
              <a:rPr lang="it-IT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P </a:t>
            </a:r>
            <a:r>
              <a:rPr lang="it-IT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it-IT" sz="24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it-IT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it-IT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  <a:p>
            <a:pPr algn="just"/>
            <a:endParaRPr lang="it-IT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		Forma </a:t>
            </a: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II: metastabile, ortorombico, </a:t>
            </a:r>
            <a:r>
              <a:rPr lang="it-IT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gruppo spaziale </a:t>
            </a:r>
            <a:r>
              <a:rPr lang="it-IT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it-IT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bca</a:t>
            </a:r>
            <a:r>
              <a:rPr lang="it-IT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it-IT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it-IT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it-IT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Forma III: instabile, monoclina, </a:t>
            </a: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gruppo spaziale </a:t>
            </a:r>
            <a:r>
              <a:rPr lang="it-IT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  <a:r>
              <a:rPr lang="it-IT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it-IT" sz="24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it-IT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it-IT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it-IT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it-IT" sz="240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Immagine 12"/>
          <p:cNvPicPr>
            <a:picLocks noChangeAspect="1"/>
          </p:cNvPicPr>
          <p:nvPr/>
        </p:nvPicPr>
        <p:blipFill>
          <a:blip r:embed="rId2">
            <a:lum bright="-50000"/>
            <a:alphaModFix/>
          </a:blip>
          <a:srcRect/>
          <a:stretch>
            <a:fillRect/>
          </a:stretch>
        </p:blipFill>
        <p:spPr>
          <a:xfrm>
            <a:off x="9954827" y="931150"/>
            <a:ext cx="2134745" cy="1144954"/>
          </a:xfrm>
          <a:prstGeom prst="rect">
            <a:avLst/>
          </a:prstGeom>
          <a:solidFill>
            <a:srgbClr val="FFFF00"/>
          </a:solidFill>
          <a:ln>
            <a:noFill/>
          </a:ln>
        </p:spPr>
      </p:pic>
      <p:pic>
        <p:nvPicPr>
          <p:cNvPr id="14" name="Immagin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34906" y="3727185"/>
            <a:ext cx="1457094" cy="1144697"/>
          </a:xfrm>
          <a:prstGeom prst="rect">
            <a:avLst/>
          </a:prstGeom>
        </p:spPr>
      </p:pic>
      <p:pic>
        <p:nvPicPr>
          <p:cNvPr id="15" name="Immagin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343" y="4676572"/>
            <a:ext cx="2729985" cy="972920"/>
          </a:xfrm>
          <a:prstGeom prst="rect">
            <a:avLst/>
          </a:prstGeom>
        </p:spPr>
      </p:pic>
      <p:pic>
        <p:nvPicPr>
          <p:cNvPr id="16" name="Immagin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8131974" y="5353320"/>
            <a:ext cx="1544686" cy="1504680"/>
          </a:xfrm>
          <a:prstGeom prst="rect">
            <a:avLst/>
          </a:prstGeom>
        </p:spPr>
      </p:pic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2295646" y="6602570"/>
            <a:ext cx="5836328" cy="365125"/>
          </a:xfrm>
        </p:spPr>
        <p:txBody>
          <a:bodyPr/>
          <a:lstStyle/>
          <a:p>
            <a:r>
              <a:rPr lang="it-IT" dirty="0" smtClean="0"/>
              <a:t>Alternanza scuola-lavoro, 19 marzo 2019, Istituto di Cristallografia-CNR, Bari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5968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BFE71-7623-4C60-9342-50703C54D46D}" type="slidenum">
              <a:rPr lang="en-GB" smtClean="0"/>
              <a:t>51</a:t>
            </a:fld>
            <a:endParaRPr lang="en-GB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4255373" y="0"/>
            <a:ext cx="3547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Studio di cristalli</a:t>
            </a:r>
          </a:p>
        </p:txBody>
      </p:sp>
      <p:sp>
        <p:nvSpPr>
          <p:cNvPr id="13" name="CasellaDiTesto 12"/>
          <p:cNvSpPr txBox="1"/>
          <p:nvPr/>
        </p:nvSpPr>
        <p:spPr>
          <a:xfrm>
            <a:off x="3450771" y="1092983"/>
            <a:ext cx="6531429" cy="461665"/>
          </a:xfrm>
          <a:prstGeom prst="rect">
            <a:avLst/>
          </a:prstGeom>
          <a:solidFill>
            <a:srgbClr val="19C3FF"/>
          </a:solidFill>
        </p:spPr>
        <p:txBody>
          <a:bodyPr wrap="square" rtlCol="0">
            <a:spAutoFit/>
          </a:bodyPr>
          <a:lstStyle/>
          <a:p>
            <a:r>
              <a:rPr 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CARATTERIZZAZIONE DI NUOVI MATERIALI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2480483" y="2073282"/>
            <a:ext cx="1951682" cy="461665"/>
          </a:xfrm>
          <a:prstGeom prst="rect">
            <a:avLst/>
          </a:prstGeom>
          <a:solidFill>
            <a:srgbClr val="19C3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 MINERALI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6178636" y="3262989"/>
            <a:ext cx="5755586" cy="461665"/>
          </a:xfrm>
          <a:prstGeom prst="rect">
            <a:avLst/>
          </a:prstGeom>
          <a:solidFill>
            <a:srgbClr val="19C3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PROGETTAZIONE DI NUOVI FARMACI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6446589" y="4899729"/>
            <a:ext cx="3618583" cy="461665"/>
          </a:xfrm>
          <a:prstGeom prst="rect">
            <a:avLst/>
          </a:prstGeom>
          <a:solidFill>
            <a:srgbClr val="19C3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NANOTECNOLOGIE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Immagin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172" y="597418"/>
            <a:ext cx="1719759" cy="1706698"/>
          </a:xfrm>
          <a:prstGeom prst="rect">
            <a:avLst/>
          </a:prstGeom>
        </p:spPr>
      </p:pic>
      <p:pic>
        <p:nvPicPr>
          <p:cNvPr id="18" name="Immagin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302" y="1299228"/>
            <a:ext cx="2219325" cy="2009775"/>
          </a:xfrm>
          <a:prstGeom prst="rect">
            <a:avLst/>
          </a:prstGeom>
        </p:spPr>
      </p:pic>
      <p:pic>
        <p:nvPicPr>
          <p:cNvPr id="19" name="Immagin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1165" y="2852511"/>
            <a:ext cx="1618180" cy="1618180"/>
          </a:xfrm>
          <a:prstGeom prst="rect">
            <a:avLst/>
          </a:prstGeom>
        </p:spPr>
      </p:pic>
      <p:sp>
        <p:nvSpPr>
          <p:cNvPr id="21" name="CasellaDiTesto 20"/>
          <p:cNvSpPr txBox="1"/>
          <p:nvPr/>
        </p:nvSpPr>
        <p:spPr>
          <a:xfrm>
            <a:off x="0" y="5460861"/>
            <a:ext cx="4018349" cy="461665"/>
          </a:xfrm>
          <a:prstGeom prst="rect">
            <a:avLst/>
          </a:prstGeom>
          <a:solidFill>
            <a:srgbClr val="19C3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BIOLOGIA STRUTTURALE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Immagin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12831" y="4917638"/>
            <a:ext cx="2292124" cy="1573697"/>
          </a:xfrm>
          <a:prstGeom prst="rect">
            <a:avLst/>
          </a:prstGeom>
        </p:spPr>
      </p:pic>
      <p:pic>
        <p:nvPicPr>
          <p:cNvPr id="23" name="Immagine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76881" y="4128394"/>
            <a:ext cx="2215119" cy="1824216"/>
          </a:xfrm>
          <a:prstGeom prst="rect">
            <a:avLst/>
          </a:prstGeom>
        </p:spPr>
      </p:pic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>
          <a:xfrm>
            <a:off x="2807434" y="6468005"/>
            <a:ext cx="6443822" cy="365125"/>
          </a:xfrm>
        </p:spPr>
        <p:txBody>
          <a:bodyPr/>
          <a:lstStyle/>
          <a:p>
            <a:r>
              <a:rPr lang="it-IT" dirty="0" smtClean="0"/>
              <a:t>Alternanza scuola-lavoro, 19 marzo 2019, Istituto di Cristallografia-CNR, Bari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3889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0" dur="1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3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6" dur="1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1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2" dur="1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5" dur="1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8" dur="1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31" dur="1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21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egnaposto piè di pagina 1"/>
          <p:cNvSpPr>
            <a:spLocks noGrp="1"/>
          </p:cNvSpPr>
          <p:nvPr>
            <p:ph type="ftr" sz="quarter" idx="11"/>
          </p:nvPr>
        </p:nvSpPr>
        <p:spPr bwMode="auto">
          <a:xfrm>
            <a:off x="2374773" y="6357038"/>
            <a:ext cx="7442456" cy="36420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it-IT" altLang="en-US" i="1" smtClean="0"/>
              <a:t>Alternanza scuola-lavoro, 19 marzo 2019, Istituto di Cristallografia-CNR, Bari</a:t>
            </a:r>
            <a:endParaRPr lang="en-US" altLang="en-US" i="1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E9F34E-A596-4AA5-97D1-8D2F29157A7B}" type="slidenum">
              <a:rPr lang="en-US" altLang="en-US"/>
              <a:pPr>
                <a:defRPr/>
              </a:pPr>
              <a:t>52</a:t>
            </a:fld>
            <a:endParaRPr lang="en-US" altLang="en-US"/>
          </a:p>
        </p:txBody>
      </p:sp>
      <p:sp>
        <p:nvSpPr>
          <p:cNvPr id="14341" name="CasellaDiTesto 7"/>
          <p:cNvSpPr txBox="1">
            <a:spLocks noChangeArrowheads="1"/>
          </p:cNvSpPr>
          <p:nvPr/>
        </p:nvSpPr>
        <p:spPr bwMode="auto">
          <a:xfrm>
            <a:off x="0" y="433578"/>
            <a:ext cx="12191999" cy="1264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it-IT" altLang="en-US" sz="2539" dirty="0">
                <a:latin typeface="Arial" panose="020B0604020202020204" pitchFamily="34" charset="0"/>
                <a:cs typeface="Arial" panose="020B0604020202020204" pitchFamily="34" charset="0"/>
              </a:rPr>
              <a:t>Studio </a:t>
            </a:r>
            <a:r>
              <a:rPr lang="it-IT" altLang="en-US" sz="2539" dirty="0" err="1">
                <a:latin typeface="Arial" panose="020B0604020202020204" pitchFamily="34" charset="0"/>
                <a:cs typeface="Arial" panose="020B0604020202020204" pitchFamily="34" charset="0"/>
              </a:rPr>
              <a:t>diffrattometrico</a:t>
            </a:r>
            <a:r>
              <a:rPr lang="it-IT" altLang="en-US" sz="2539" dirty="0">
                <a:latin typeface="Arial" panose="020B0604020202020204" pitchFamily="34" charset="0"/>
                <a:cs typeface="Arial" panose="020B0604020202020204" pitchFamily="34" charset="0"/>
              </a:rPr>
              <a:t> di frammenti di ceramica neolitica provenienti dal Museo del </a:t>
            </a:r>
            <a:r>
              <a:rPr lang="it-IT" altLang="en-US" sz="2539" dirty="0" err="1">
                <a:latin typeface="Arial" panose="020B0604020202020204" pitchFamily="34" charset="0"/>
                <a:cs typeface="Arial" panose="020B0604020202020204" pitchFamily="34" charset="0"/>
              </a:rPr>
              <a:t>Pulo</a:t>
            </a:r>
            <a:r>
              <a:rPr lang="it-IT" altLang="en-US" sz="2539" dirty="0">
                <a:latin typeface="Arial" panose="020B0604020202020204" pitchFamily="34" charset="0"/>
                <a:cs typeface="Arial" panose="020B0604020202020204" pitchFamily="34" charset="0"/>
              </a:rPr>
              <a:t> di Molfetta. Ceramica impressa a crudo con motivi ottenuti con l’orlo di una conchiglia e disposti a denti di lupo (</a:t>
            </a:r>
            <a:r>
              <a:rPr lang="it-IT" altLang="en-US" sz="2539" dirty="0" err="1">
                <a:latin typeface="Arial" panose="020B0604020202020204" pitchFamily="34" charset="0"/>
                <a:cs typeface="Arial" panose="020B0604020202020204" pitchFamily="34" charset="0"/>
              </a:rPr>
              <a:t>rockers</a:t>
            </a:r>
            <a:r>
              <a:rPr lang="it-IT" altLang="en-US" sz="2539" dirty="0">
                <a:latin typeface="Arial" panose="020B0604020202020204" pitchFamily="34" charset="0"/>
                <a:cs typeface="Arial" panose="020B0604020202020204" pitchFamily="34" charset="0"/>
              </a:rPr>
              <a:t>) (6000 a.C.)</a:t>
            </a:r>
            <a:endParaRPr lang="en-GB" altLang="en-US" sz="253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42" name="AutoShape 2" descr="blob:https://web.whatsapp.com/02bdc2d7-50eb-485d-ac82-7439519e4331"/>
          <p:cNvSpPr>
            <a:spLocks noChangeAspect="1" noChangeArrowheads="1"/>
          </p:cNvSpPr>
          <p:nvPr/>
        </p:nvSpPr>
        <p:spPr bwMode="auto">
          <a:xfrm>
            <a:off x="1667955" y="-130999"/>
            <a:ext cx="276393" cy="276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z="1632"/>
          </a:p>
        </p:txBody>
      </p:sp>
      <p:pic>
        <p:nvPicPr>
          <p:cNvPr id="14343" name="Immagin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178" y="2112753"/>
            <a:ext cx="3890626" cy="2917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Immagin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9929" y="2112753"/>
            <a:ext cx="4261341" cy="3196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ttangolo 13"/>
          <p:cNvSpPr>
            <a:spLocks noChangeArrowheads="1"/>
          </p:cNvSpPr>
          <p:nvPr/>
        </p:nvSpPr>
        <p:spPr bwMode="auto">
          <a:xfrm>
            <a:off x="642310" y="5723355"/>
            <a:ext cx="11466832" cy="399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it-IT" altLang="en-US" sz="1995" dirty="0">
                <a:solidFill>
                  <a:srgbClr val="C00000"/>
                </a:solidFill>
              </a:rPr>
              <a:t>Preparazione di polveri cristalline</a:t>
            </a:r>
            <a:r>
              <a:rPr lang="en-GB" altLang="en-US" sz="1995" dirty="0">
                <a:solidFill>
                  <a:srgbClr val="C00000"/>
                </a:solidFill>
              </a:rPr>
              <a:t> e </a:t>
            </a:r>
            <a:r>
              <a:rPr lang="en-GB" altLang="en-US" sz="1995" dirty="0" err="1">
                <a:solidFill>
                  <a:srgbClr val="C00000"/>
                </a:solidFill>
              </a:rPr>
              <a:t>loro</a:t>
            </a:r>
            <a:r>
              <a:rPr lang="en-GB" altLang="en-US" sz="1995" dirty="0">
                <a:solidFill>
                  <a:srgbClr val="C00000"/>
                </a:solidFill>
              </a:rPr>
              <a:t> </a:t>
            </a:r>
            <a:r>
              <a:rPr lang="en-GB" altLang="en-US" sz="1995" dirty="0" err="1">
                <a:solidFill>
                  <a:srgbClr val="C00000"/>
                </a:solidFill>
              </a:rPr>
              <a:t>posizionamento</a:t>
            </a:r>
            <a:r>
              <a:rPr lang="en-GB" altLang="en-US" sz="1995" dirty="0">
                <a:solidFill>
                  <a:srgbClr val="C00000"/>
                </a:solidFill>
              </a:rPr>
              <a:t> in </a:t>
            </a:r>
            <a:r>
              <a:rPr lang="en-GB" altLang="en-US" sz="1995" dirty="0" err="1">
                <a:solidFill>
                  <a:srgbClr val="C00000"/>
                </a:solidFill>
              </a:rPr>
              <a:t>capillari</a:t>
            </a:r>
            <a:r>
              <a:rPr lang="en-GB" altLang="en-US" sz="1995" dirty="0">
                <a:solidFill>
                  <a:srgbClr val="C00000"/>
                </a:solidFill>
              </a:rPr>
              <a:t> di </a:t>
            </a:r>
            <a:r>
              <a:rPr lang="en-GB" altLang="en-US" sz="1995" dirty="0" err="1">
                <a:solidFill>
                  <a:srgbClr val="C00000"/>
                </a:solidFill>
              </a:rPr>
              <a:t>vetro</a:t>
            </a:r>
            <a:r>
              <a:rPr lang="en-GB" altLang="en-US" sz="1995" dirty="0">
                <a:solidFill>
                  <a:srgbClr val="C00000"/>
                </a:solidFill>
              </a:rPr>
              <a:t> per </a:t>
            </a:r>
            <a:r>
              <a:rPr lang="en-GB" altLang="en-US" sz="1995" dirty="0" err="1">
                <a:solidFill>
                  <a:srgbClr val="C00000"/>
                </a:solidFill>
              </a:rPr>
              <a:t>riprese</a:t>
            </a:r>
            <a:r>
              <a:rPr lang="en-GB" altLang="en-US" sz="1995" dirty="0">
                <a:solidFill>
                  <a:srgbClr val="C00000"/>
                </a:solidFill>
              </a:rPr>
              <a:t> </a:t>
            </a:r>
            <a:r>
              <a:rPr lang="en-GB" altLang="en-US" sz="1995" dirty="0" err="1">
                <a:solidFill>
                  <a:srgbClr val="C00000"/>
                </a:solidFill>
              </a:rPr>
              <a:t>diffrattometriche</a:t>
            </a:r>
            <a:endParaRPr lang="it-IT" altLang="en-US" sz="1995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259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egnaposto piè di pagina 1"/>
          <p:cNvSpPr>
            <a:spLocks noGrp="1"/>
          </p:cNvSpPr>
          <p:nvPr>
            <p:ph type="ftr" sz="quarter" idx="11"/>
          </p:nvPr>
        </p:nvSpPr>
        <p:spPr bwMode="auto">
          <a:xfrm>
            <a:off x="3549443" y="6539861"/>
            <a:ext cx="5002424" cy="36420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it-IT" altLang="en-US" i="1" smtClean="0"/>
              <a:t>Alternanza scuola-lavoro, 19 marzo 2019, Istituto di Cristallografia-CNR, Bari</a:t>
            </a:r>
            <a:endParaRPr lang="en-US" altLang="en-US" i="1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63B49C-CF9E-4B44-BE3A-6F946C1AF38E}" type="slidenum">
              <a:rPr lang="en-US" altLang="en-US" smtClean="0"/>
              <a:pPr>
                <a:defRPr/>
              </a:pPr>
              <a:t>53</a:t>
            </a:fld>
            <a:endParaRPr lang="en-US" altLang="en-US"/>
          </a:p>
        </p:txBody>
      </p:sp>
      <p:pic>
        <p:nvPicPr>
          <p:cNvPr id="16389" name="Picture 2" descr="Risultati immagini per celestina minerale sicil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8227" y="746182"/>
            <a:ext cx="1544633" cy="1155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4" descr="Risultati immagini per quarzo minerale sardegn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1574" y="764897"/>
            <a:ext cx="1507205" cy="1130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Immagin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8424" y="2048252"/>
            <a:ext cx="5762505" cy="2730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Immagin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779" y="750501"/>
            <a:ext cx="121353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3" name="AutoShape 6" descr="Risultati immagini per rame minerale cornovaglia"/>
          <p:cNvSpPr>
            <a:spLocks noChangeAspect="1" noChangeArrowheads="1"/>
          </p:cNvSpPr>
          <p:nvPr/>
        </p:nvSpPr>
        <p:spPr bwMode="auto">
          <a:xfrm>
            <a:off x="1667955" y="-130999"/>
            <a:ext cx="276393" cy="276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z="1632"/>
          </a:p>
        </p:txBody>
      </p:sp>
      <p:pic>
        <p:nvPicPr>
          <p:cNvPr id="16394" name="Immagin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8383" y="763456"/>
            <a:ext cx="1757686" cy="1130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5" name="AutoShape 8" descr="Risultati immagini per leucite minerale vesuvio"/>
          <p:cNvSpPr>
            <a:spLocks noChangeAspect="1" noChangeArrowheads="1"/>
          </p:cNvSpPr>
          <p:nvPr/>
        </p:nvSpPr>
        <p:spPr bwMode="auto">
          <a:xfrm>
            <a:off x="1806151" y="7198"/>
            <a:ext cx="276393" cy="276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z="1632"/>
          </a:p>
        </p:txBody>
      </p:sp>
      <p:pic>
        <p:nvPicPr>
          <p:cNvPr id="16396" name="Immagin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3574" y="746182"/>
            <a:ext cx="1438107" cy="1140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7" name="Picture 10" descr="Risultati immagini per pyrite mineral connecticut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9186" y="734665"/>
            <a:ext cx="1403557" cy="1060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8" name="Immagine 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0926" y="4981328"/>
            <a:ext cx="1671313" cy="1461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9" name="Immagin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7173" y="5004361"/>
            <a:ext cx="1903081" cy="1429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0" name="Immagine 1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186" y="5031713"/>
            <a:ext cx="1914597" cy="1389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1" name="Immagine 1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2526" y="5077778"/>
            <a:ext cx="1541754" cy="1386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2" name="Immagine 1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8063" y="5031713"/>
            <a:ext cx="1659798" cy="1432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Immagin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66" y="1976994"/>
            <a:ext cx="4354741" cy="1239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Immagine 19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008" y="3291004"/>
            <a:ext cx="2892019" cy="2337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/>
          <p:cNvSpPr/>
          <p:nvPr/>
        </p:nvSpPr>
        <p:spPr>
          <a:xfrm>
            <a:off x="46066" y="41910"/>
            <a:ext cx="120780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altLang="en-US" dirty="0">
                <a:latin typeface="Arial" panose="020B0604020202020204" pitchFamily="34" charset="0"/>
                <a:cs typeface="Arial" panose="020B0604020202020204" pitchFamily="34" charset="0"/>
              </a:rPr>
              <a:t>Studio </a:t>
            </a:r>
            <a:r>
              <a:rPr lang="it-IT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diffrattometrico</a:t>
            </a:r>
            <a:r>
              <a:rPr lang="it-IT" altLang="en-US" dirty="0">
                <a:latin typeface="Arial" panose="020B0604020202020204" pitchFamily="34" charset="0"/>
                <a:cs typeface="Arial" panose="020B0604020202020204" pitchFamily="34" charset="0"/>
              </a:rPr>
              <a:t> di frammenti di ceramica neolitica provenienti dal Museo del </a:t>
            </a:r>
            <a:r>
              <a:rPr lang="it-IT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Pulo</a:t>
            </a:r>
            <a:r>
              <a:rPr lang="it-IT" altLang="en-US" dirty="0">
                <a:latin typeface="Arial" panose="020B0604020202020204" pitchFamily="34" charset="0"/>
                <a:cs typeface="Arial" panose="020B0604020202020204" pitchFamily="34" charset="0"/>
              </a:rPr>
              <a:t> di Molfetta. Ceramica impressa a crudo con motivi ottenuti con l’orlo di una conchiglia e disposti a denti di lupo (</a:t>
            </a:r>
            <a:r>
              <a:rPr lang="it-IT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rockers</a:t>
            </a:r>
            <a:r>
              <a:rPr lang="it-IT" altLang="en-US" dirty="0">
                <a:latin typeface="Arial" panose="020B0604020202020204" pitchFamily="34" charset="0"/>
                <a:cs typeface="Arial" panose="020B0604020202020204" pitchFamily="34" charset="0"/>
              </a:rPr>
              <a:t>) (6000 a.C.)</a:t>
            </a:r>
            <a:endParaRPr lang="en-GB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60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BFE71-7623-4C60-9342-50703C54D46D}" type="slidenum">
              <a:rPr lang="en-GB" smtClean="0"/>
              <a:t>6</a:t>
            </a:fld>
            <a:endParaRPr lang="en-GB"/>
          </a:p>
        </p:txBody>
      </p:sp>
      <p:sp>
        <p:nvSpPr>
          <p:cNvPr id="4" name="CasellaDiTesto 3"/>
          <p:cNvSpPr txBox="1"/>
          <p:nvPr/>
        </p:nvSpPr>
        <p:spPr>
          <a:xfrm>
            <a:off x="3798987" y="58016"/>
            <a:ext cx="44230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Simmetria nei cristalli</a:t>
            </a:r>
          </a:p>
        </p:txBody>
      </p:sp>
      <p:sp>
        <p:nvSpPr>
          <p:cNvPr id="5" name="Segnaposto piè di pagina 12"/>
          <p:cNvSpPr>
            <a:spLocks noGrp="1"/>
          </p:cNvSpPr>
          <p:nvPr>
            <p:ph type="ftr" sz="quarter" idx="11"/>
          </p:nvPr>
        </p:nvSpPr>
        <p:spPr>
          <a:xfrm>
            <a:off x="2326986" y="6538912"/>
            <a:ext cx="5834406" cy="246221"/>
          </a:xfrm>
        </p:spPr>
        <p:txBody>
          <a:bodyPr>
            <a:noAutofit/>
          </a:bodyPr>
          <a:lstStyle/>
          <a:p>
            <a:r>
              <a:rPr lang="it-IT" sz="1000" i="1" smtClean="0">
                <a:latin typeface="Arial" panose="020B0604020202020204" pitchFamily="34" charset="0"/>
                <a:cs typeface="Arial" panose="020B0604020202020204" pitchFamily="34" charset="0"/>
              </a:rPr>
              <a:t>Alternanza scuola-lavoro, 19 marzo 2019, Istituto di Cristallografia-CNR, Bari</a:t>
            </a:r>
            <a:endParaRPr lang="en-GB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2863589" y="567388"/>
            <a:ext cx="6048375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en-US" sz="3200" dirty="0" smtClean="0">
                <a:solidFill>
                  <a:srgbClr val="FF3300"/>
                </a:solidFill>
                <a:cs typeface="Arial" panose="020B0604020202020204" pitchFamily="34" charset="0"/>
              </a:rPr>
              <a:t>LA CELLA</a:t>
            </a:r>
            <a:endParaRPr lang="it-IT" altLang="en-US" sz="3200" dirty="0">
              <a:solidFill>
                <a:srgbClr val="FF3300"/>
              </a:solidFill>
              <a:cs typeface="Arial" panose="020B0604020202020204" pitchFamily="34" charset="0"/>
            </a:endParaRPr>
          </a:p>
        </p:txBody>
      </p:sp>
      <p:pic>
        <p:nvPicPr>
          <p:cNvPr id="7" name="Picture 8" descr="figreticolo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55875" y="3360409"/>
            <a:ext cx="3082925" cy="218598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34925" y="1195388"/>
            <a:ext cx="12157075" cy="793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lvl="1" algn="just">
              <a:buClr>
                <a:srgbClr val="FF3300"/>
              </a:buClr>
              <a:buFont typeface="Wingdings" panose="05000000000000000000" pitchFamily="2" charset="2"/>
              <a:buNone/>
            </a:pPr>
            <a:r>
              <a:rPr lang="it-IT" altLang="en-US" b="1" dirty="0">
                <a:cs typeface="Arial" panose="020B0604020202020204" pitchFamily="34" charset="0"/>
              </a:rPr>
              <a:t>Il reticolo può essere descritto mediante la ripetizione di una unità </a:t>
            </a:r>
            <a:r>
              <a:rPr lang="it-IT" altLang="en-US" b="1" dirty="0">
                <a:solidFill>
                  <a:srgbClr val="FF0000"/>
                </a:solidFill>
                <a:cs typeface="Arial" panose="020B0604020202020204" pitchFamily="34" charset="0"/>
              </a:rPr>
              <a:t>(cella) </a:t>
            </a:r>
            <a:r>
              <a:rPr lang="it-IT" altLang="en-US" b="1" dirty="0">
                <a:cs typeface="Arial" panose="020B0604020202020204" pitchFamily="34" charset="0"/>
              </a:rPr>
              <a:t>lungo le direzioni reticolari individuate dagli spigoli della cella.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34925" y="2351088"/>
            <a:ext cx="12157075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it-IT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Se la cella unitaria non contiene alcun punto al suo interno e tutti i punti reticolari sono vertici della cella, quest’ultima si dice </a:t>
            </a:r>
            <a:r>
              <a:rPr lang="it-IT" alt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primitiva</a:t>
            </a:r>
            <a:r>
              <a:rPr lang="it-IT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34925" y="3882211"/>
            <a:ext cx="252095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it-IT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Esempi di</a:t>
            </a:r>
            <a:r>
              <a:rPr lang="it-IT" altLang="en-US" sz="2800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celle primitive</a:t>
            </a: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4590789" y="5383039"/>
            <a:ext cx="4321175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it-IT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In caso </a:t>
            </a:r>
            <a:r>
              <a:rPr lang="it-IT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contrario, </a:t>
            </a:r>
            <a:r>
              <a:rPr lang="it-IT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la cella è detta </a:t>
            </a:r>
            <a:r>
              <a:rPr lang="it-IT" altLang="en-US" sz="2800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multipla o </a:t>
            </a:r>
            <a:r>
              <a:rPr lang="it-IT" altLang="en-US" sz="2800" dirty="0" smtClean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centrata</a:t>
            </a:r>
            <a:endParaRPr lang="it-IT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 descr="figreticolo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803702" y="3559175"/>
            <a:ext cx="2994025" cy="21875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0953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BFE71-7623-4C60-9342-50703C54D46D}" type="slidenum">
              <a:rPr lang="en-GB" smtClean="0"/>
              <a:t>7</a:t>
            </a:fld>
            <a:endParaRPr lang="en-GB"/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468877" y="1272677"/>
            <a:ext cx="943410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altLang="en-US" sz="2800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Cella unitaria per un reticolo </a:t>
            </a:r>
            <a:r>
              <a:rPr lang="it-IT" altLang="en-US" sz="2800" dirty="0" smtClean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tridimensionale</a:t>
            </a:r>
            <a:endParaRPr lang="it-IT" altLang="en-US" sz="2800" dirty="0">
              <a:solidFill>
                <a:srgbClr val="FF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5" descr="file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38852" y="1795897"/>
            <a:ext cx="3343275" cy="247808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2852657" y="4084061"/>
            <a:ext cx="6626225" cy="246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en-US" sz="2800" b="1" dirty="0" smtClean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it-IT" altLang="en-US" sz="2800" dirty="0" smtClean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altLang="en-US" sz="2800" b="1" dirty="0" smtClean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it-IT" altLang="en-US" sz="2800" dirty="0" smtClean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altLang="en-US" sz="2800" b="1" dirty="0" smtClean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it-IT" altLang="en-US" sz="2800" dirty="0" smtClean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= traslazioni reticolari </a:t>
            </a:r>
          </a:p>
          <a:p>
            <a:pPr>
              <a:spcBef>
                <a:spcPct val="50000"/>
              </a:spcBef>
            </a:pPr>
            <a:r>
              <a:rPr lang="it-IT" altLang="en-US" sz="2800" b="1" dirty="0">
                <a:solidFill>
                  <a:srgbClr val="FF3300"/>
                </a:solidFill>
                <a:latin typeface="Symbol" panose="05050102010706020507" pitchFamily="18" charset="2"/>
              </a:rPr>
              <a:t>a</a:t>
            </a:r>
            <a:r>
              <a:rPr lang="it-IT" altLang="en-US" sz="2800" dirty="0"/>
              <a:t> </a:t>
            </a:r>
            <a:r>
              <a:rPr lang="it-IT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= angolo tra i vettori </a:t>
            </a:r>
            <a:r>
              <a:rPr lang="it-IT" alt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it-IT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it-IT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</a:p>
          <a:p>
            <a:pPr>
              <a:spcBef>
                <a:spcPct val="50000"/>
              </a:spcBef>
              <a:buFont typeface="Symbol" panose="05050102010706020507" pitchFamily="18" charset="2"/>
              <a:buNone/>
            </a:pPr>
            <a:r>
              <a:rPr lang="it-IT" altLang="en-US" sz="2800" b="1" dirty="0">
                <a:solidFill>
                  <a:srgbClr val="FF3300"/>
                </a:solidFill>
                <a:latin typeface="Symbol" panose="05050102010706020507" pitchFamily="18" charset="2"/>
              </a:rPr>
              <a:t>b </a:t>
            </a:r>
            <a:r>
              <a:rPr lang="it-IT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= angolo tra i vettori </a:t>
            </a:r>
            <a:r>
              <a:rPr lang="it-IT" alt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it-IT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it-IT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  <a:p>
            <a:pPr>
              <a:spcBef>
                <a:spcPct val="50000"/>
              </a:spcBef>
              <a:buFont typeface="Symbol" panose="05050102010706020507" pitchFamily="18" charset="2"/>
              <a:buNone/>
            </a:pPr>
            <a:r>
              <a:rPr lang="it-IT" altLang="en-US" sz="2800" b="1" dirty="0">
                <a:solidFill>
                  <a:srgbClr val="FF3300"/>
                </a:solidFill>
                <a:latin typeface="Symbol" panose="05050102010706020507" pitchFamily="18" charset="2"/>
              </a:rPr>
              <a:t>g</a:t>
            </a:r>
            <a:r>
              <a:rPr lang="it-IT" altLang="en-US" sz="2800" dirty="0"/>
              <a:t> </a:t>
            </a:r>
            <a:r>
              <a:rPr lang="it-IT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= angolo tra  i vettori </a:t>
            </a:r>
            <a:r>
              <a:rPr lang="it-IT" alt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it-IT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it-IT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3798987" y="58016"/>
            <a:ext cx="44230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Simmetria nei cristalli</a:t>
            </a: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2863589" y="567388"/>
            <a:ext cx="6048375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en-US" sz="3200" dirty="0" smtClean="0">
                <a:solidFill>
                  <a:srgbClr val="FF3300"/>
                </a:solidFill>
                <a:cs typeface="Arial" panose="020B0604020202020204" pitchFamily="34" charset="0"/>
              </a:rPr>
              <a:t>LA CELLA</a:t>
            </a:r>
            <a:endParaRPr lang="it-IT" altLang="en-US" sz="3200" dirty="0">
              <a:solidFill>
                <a:srgbClr val="FF3300"/>
              </a:solidFill>
              <a:cs typeface="Arial" panose="020B0604020202020204" pitchFamily="34" charset="0"/>
            </a:endParaRPr>
          </a:p>
        </p:txBody>
      </p:sp>
      <p:sp>
        <p:nvSpPr>
          <p:cNvPr id="9" name="Segnaposto piè di pagina 12"/>
          <p:cNvSpPr>
            <a:spLocks noGrp="1"/>
          </p:cNvSpPr>
          <p:nvPr>
            <p:ph type="ftr" sz="quarter" idx="11"/>
          </p:nvPr>
        </p:nvSpPr>
        <p:spPr>
          <a:xfrm>
            <a:off x="2814426" y="6582258"/>
            <a:ext cx="5834406" cy="246221"/>
          </a:xfrm>
        </p:spPr>
        <p:txBody>
          <a:bodyPr>
            <a:noAutofit/>
          </a:bodyPr>
          <a:lstStyle/>
          <a:p>
            <a:r>
              <a:rPr lang="it-IT" sz="1000" i="1" smtClean="0">
                <a:latin typeface="Arial" panose="020B0604020202020204" pitchFamily="34" charset="0"/>
                <a:cs typeface="Arial" panose="020B0604020202020204" pitchFamily="34" charset="0"/>
              </a:rPr>
              <a:t>Alternanza scuola-lavoro, 19 marzo 2019, Istituto di Cristallografia-CNR, Bari</a:t>
            </a:r>
            <a:endParaRPr lang="en-GB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5534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BFE71-7623-4C60-9342-50703C54D46D}" type="slidenum">
              <a:rPr lang="en-GB" smtClean="0"/>
              <a:t>8</a:t>
            </a:fld>
            <a:endParaRPr lang="en-GB"/>
          </a:p>
        </p:txBody>
      </p:sp>
      <p:sp>
        <p:nvSpPr>
          <p:cNvPr id="5" name="Segnaposto piè di pagina 12"/>
          <p:cNvSpPr>
            <a:spLocks noGrp="1"/>
          </p:cNvSpPr>
          <p:nvPr>
            <p:ph type="ftr" sz="quarter" idx="11"/>
          </p:nvPr>
        </p:nvSpPr>
        <p:spPr>
          <a:xfrm>
            <a:off x="2326986" y="6538912"/>
            <a:ext cx="5834406" cy="246221"/>
          </a:xfrm>
        </p:spPr>
        <p:txBody>
          <a:bodyPr>
            <a:noAutofit/>
          </a:bodyPr>
          <a:lstStyle/>
          <a:p>
            <a:r>
              <a:rPr lang="it-IT" sz="1000" i="1" smtClean="0">
                <a:latin typeface="Arial" panose="020B0604020202020204" pitchFamily="34" charset="0"/>
                <a:cs typeface="Arial" panose="020B0604020202020204" pitchFamily="34" charset="0"/>
              </a:rPr>
              <a:t>Alternanza scuola-lavoro, 19 marzo 2019, Istituto di Cristallografia-CNR, Bari</a:t>
            </a:r>
            <a:endParaRPr lang="en-GB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3798987" y="58016"/>
            <a:ext cx="44230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Simmetria nei cristalli</a:t>
            </a: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863589" y="567388"/>
            <a:ext cx="6048375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en-US" sz="3200" dirty="0" smtClean="0">
                <a:solidFill>
                  <a:srgbClr val="FF3300"/>
                </a:solidFill>
                <a:cs typeface="Arial" panose="020B0604020202020204" pitchFamily="34" charset="0"/>
              </a:rPr>
              <a:t>LA CELLA</a:t>
            </a:r>
            <a:endParaRPr lang="it-IT" altLang="en-US" sz="3200" dirty="0">
              <a:solidFill>
                <a:srgbClr val="FF3300"/>
              </a:solidFill>
              <a:cs typeface="Arial" panose="020B0604020202020204" pitchFamily="34" charset="0"/>
            </a:endParaRPr>
          </a:p>
        </p:txBody>
      </p:sp>
      <p:grpSp>
        <p:nvGrpSpPr>
          <p:cNvPr id="8" name="Group 82"/>
          <p:cNvGrpSpPr>
            <a:grpSpLocks/>
          </p:cNvGrpSpPr>
          <p:nvPr/>
        </p:nvGrpSpPr>
        <p:grpSpPr bwMode="auto">
          <a:xfrm>
            <a:off x="9055591" y="5541077"/>
            <a:ext cx="1871663" cy="1296987"/>
            <a:chOff x="4014" y="3248"/>
            <a:chExt cx="1179" cy="817"/>
          </a:xfrm>
        </p:grpSpPr>
        <p:pic>
          <p:nvPicPr>
            <p:cNvPr id="9" name="Picture 68" descr="cubico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558" y="3482"/>
              <a:ext cx="635" cy="583"/>
            </a:xfrm>
            <a:prstGeom prst="rect">
              <a:avLst/>
            </a:prstGeom>
            <a:noFill/>
          </p:spPr>
        </p:pic>
        <p:sp>
          <p:nvSpPr>
            <p:cNvPr id="10" name="Line 81"/>
            <p:cNvSpPr>
              <a:spLocks noChangeShapeType="1"/>
            </p:cNvSpPr>
            <p:nvPr/>
          </p:nvSpPr>
          <p:spPr bwMode="auto">
            <a:xfrm>
              <a:off x="4014" y="3248"/>
              <a:ext cx="544" cy="31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1" name="Group 87"/>
          <p:cNvGrpSpPr>
            <a:grpSpLocks/>
          </p:cNvGrpSpPr>
          <p:nvPr/>
        </p:nvGrpSpPr>
        <p:grpSpPr bwMode="auto">
          <a:xfrm>
            <a:off x="9703663" y="4893005"/>
            <a:ext cx="2087562" cy="1035050"/>
            <a:chOff x="4105" y="2931"/>
            <a:chExt cx="1315" cy="652"/>
          </a:xfrm>
        </p:grpSpPr>
        <p:pic>
          <p:nvPicPr>
            <p:cNvPr id="12" name="Picture 69" descr="esagonale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739" y="3113"/>
              <a:ext cx="681" cy="470"/>
            </a:xfrm>
            <a:prstGeom prst="rect">
              <a:avLst/>
            </a:prstGeom>
            <a:noFill/>
          </p:spPr>
        </p:pic>
        <p:sp>
          <p:nvSpPr>
            <p:cNvPr id="13" name="Line 83"/>
            <p:cNvSpPr>
              <a:spLocks noChangeShapeType="1"/>
            </p:cNvSpPr>
            <p:nvPr/>
          </p:nvSpPr>
          <p:spPr bwMode="auto">
            <a:xfrm>
              <a:off x="4105" y="2931"/>
              <a:ext cx="589" cy="272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4" name="Group 91"/>
          <p:cNvGrpSpPr>
            <a:grpSpLocks/>
          </p:cNvGrpSpPr>
          <p:nvPr/>
        </p:nvGrpSpPr>
        <p:grpSpPr bwMode="auto">
          <a:xfrm>
            <a:off x="9738588" y="4028909"/>
            <a:ext cx="1943100" cy="1112838"/>
            <a:chOff x="4105" y="2366"/>
            <a:chExt cx="1224" cy="701"/>
          </a:xfrm>
        </p:grpSpPr>
        <p:pic>
          <p:nvPicPr>
            <p:cNvPr id="15" name="Picture 67" descr="romboedrico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797" y="2366"/>
              <a:ext cx="532" cy="701"/>
            </a:xfrm>
            <a:prstGeom prst="rect">
              <a:avLst/>
            </a:prstGeom>
            <a:noFill/>
          </p:spPr>
        </p:pic>
        <p:sp>
          <p:nvSpPr>
            <p:cNvPr id="16" name="Line 88"/>
            <p:cNvSpPr>
              <a:spLocks noChangeShapeType="1"/>
            </p:cNvSpPr>
            <p:nvPr/>
          </p:nvSpPr>
          <p:spPr bwMode="auto">
            <a:xfrm>
              <a:off x="4105" y="2614"/>
              <a:ext cx="635" cy="4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7" name="Group 97"/>
          <p:cNvGrpSpPr>
            <a:grpSpLocks/>
          </p:cNvGrpSpPr>
          <p:nvPr/>
        </p:nvGrpSpPr>
        <p:grpSpPr bwMode="auto">
          <a:xfrm>
            <a:off x="9738588" y="3258834"/>
            <a:ext cx="2232025" cy="898525"/>
            <a:chOff x="4150" y="2208"/>
            <a:chExt cx="1406" cy="566"/>
          </a:xfrm>
        </p:grpSpPr>
        <p:pic>
          <p:nvPicPr>
            <p:cNvPr id="18" name="Picture 70" descr="tetragonale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865" y="2208"/>
              <a:ext cx="691" cy="496"/>
            </a:xfrm>
            <a:prstGeom prst="rect">
              <a:avLst/>
            </a:prstGeom>
            <a:noFill/>
          </p:spPr>
        </p:pic>
        <p:sp>
          <p:nvSpPr>
            <p:cNvPr id="19" name="Line 92"/>
            <p:cNvSpPr>
              <a:spLocks noChangeShapeType="1"/>
            </p:cNvSpPr>
            <p:nvPr/>
          </p:nvSpPr>
          <p:spPr bwMode="auto">
            <a:xfrm flipV="1">
              <a:off x="4150" y="2704"/>
              <a:ext cx="680" cy="7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20" name="Group 98"/>
          <p:cNvGrpSpPr>
            <a:grpSpLocks/>
          </p:cNvGrpSpPr>
          <p:nvPr/>
        </p:nvGrpSpPr>
        <p:grpSpPr bwMode="auto">
          <a:xfrm>
            <a:off x="9738588" y="2394738"/>
            <a:ext cx="2232025" cy="1295400"/>
            <a:chOff x="4150" y="1706"/>
            <a:chExt cx="1406" cy="816"/>
          </a:xfrm>
        </p:grpSpPr>
        <p:pic>
          <p:nvPicPr>
            <p:cNvPr id="21" name="Picture 66" descr="ortorombico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876" y="1706"/>
              <a:ext cx="680" cy="544"/>
            </a:xfrm>
            <a:prstGeom prst="rect">
              <a:avLst/>
            </a:prstGeom>
            <a:noFill/>
          </p:spPr>
        </p:pic>
        <p:sp>
          <p:nvSpPr>
            <p:cNvPr id="22" name="Line 93"/>
            <p:cNvSpPr>
              <a:spLocks noChangeShapeType="1"/>
            </p:cNvSpPr>
            <p:nvPr/>
          </p:nvSpPr>
          <p:spPr bwMode="auto">
            <a:xfrm flipV="1">
              <a:off x="4150" y="2205"/>
              <a:ext cx="634" cy="317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23" name="Group 99"/>
          <p:cNvGrpSpPr>
            <a:grpSpLocks/>
          </p:cNvGrpSpPr>
          <p:nvPr/>
        </p:nvGrpSpPr>
        <p:grpSpPr bwMode="auto">
          <a:xfrm>
            <a:off x="9666580" y="1458634"/>
            <a:ext cx="2014538" cy="1801812"/>
            <a:chOff x="4151" y="1161"/>
            <a:chExt cx="1269" cy="1135"/>
          </a:xfrm>
        </p:grpSpPr>
        <p:pic>
          <p:nvPicPr>
            <p:cNvPr id="24" name="Picture 62" descr="monoclino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739" y="1161"/>
              <a:ext cx="681" cy="545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25" name="Line 94"/>
            <p:cNvSpPr>
              <a:spLocks noChangeShapeType="1"/>
            </p:cNvSpPr>
            <p:nvPr/>
          </p:nvSpPr>
          <p:spPr bwMode="auto">
            <a:xfrm flipV="1">
              <a:off x="4151" y="1706"/>
              <a:ext cx="589" cy="59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26" name="Group 100"/>
          <p:cNvGrpSpPr>
            <a:grpSpLocks/>
          </p:cNvGrpSpPr>
          <p:nvPr/>
        </p:nvGrpSpPr>
        <p:grpSpPr bwMode="auto">
          <a:xfrm>
            <a:off x="9162524" y="1386626"/>
            <a:ext cx="1368425" cy="1296988"/>
            <a:chOff x="3923" y="1207"/>
            <a:chExt cx="862" cy="817"/>
          </a:xfrm>
        </p:grpSpPr>
        <p:pic>
          <p:nvPicPr>
            <p:cNvPr id="27" name="Picture 58" descr="triclino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969" y="1207"/>
              <a:ext cx="816" cy="486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28" name="Line 95"/>
            <p:cNvSpPr>
              <a:spLocks noChangeShapeType="1"/>
            </p:cNvSpPr>
            <p:nvPr/>
          </p:nvSpPr>
          <p:spPr bwMode="auto">
            <a:xfrm flipV="1">
              <a:off x="3923" y="1752"/>
              <a:ext cx="227" cy="272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GB"/>
            </a:p>
          </p:txBody>
        </p:sp>
      </p:grpSp>
      <p:graphicFrame>
        <p:nvGraphicFramePr>
          <p:cNvPr id="29" name="Tabella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3304184"/>
              </p:ext>
            </p:extLst>
          </p:nvPr>
        </p:nvGraphicFramePr>
        <p:xfrm>
          <a:off x="3545180" y="2717402"/>
          <a:ext cx="6121400" cy="2773680"/>
        </p:xfrm>
        <a:graphic>
          <a:graphicData uri="http://schemas.openxmlformats.org/drawingml/2006/table">
            <a:tbl>
              <a:tblPr/>
              <a:tblGrid>
                <a:gridCol w="1800225"/>
                <a:gridCol w="1655762"/>
                <a:gridCol w="2665413"/>
              </a:tblGrid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Triclino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a ≠ b ≠ 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</a:rPr>
                        <a:t>      a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≠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  <a:cs typeface="Arial" charset="0"/>
                        </a:rPr>
                        <a:t>b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≠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  <a:cs typeface="Arial" charset="0"/>
                        </a:rPr>
                        <a:t>g</a:t>
                      </a:r>
                      <a:endParaRPr kumimoji="0" lang="it-IT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9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Monoclino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a ≠ b ≠ 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</a:rPr>
                        <a:t>a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=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  <a:cs typeface="Arial" charset="0"/>
                        </a:rPr>
                        <a:t>g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=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°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,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  <a:cs typeface="Arial" charset="0"/>
                        </a:rPr>
                        <a:t>b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≠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°</a:t>
                      </a:r>
                      <a:endParaRPr kumimoji="0" lang="it-IT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Ortorombico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a ≠ b ≠ 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</a:rPr>
                        <a:t>      a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=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  <a:cs typeface="Arial" charset="0"/>
                        </a:rPr>
                        <a:t>b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=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  <a:cs typeface="Arial" charset="0"/>
                        </a:rPr>
                        <a:t>g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=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9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Tetragonale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a = b ≠ 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</a:rPr>
                        <a:t>      a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=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  <a:cs typeface="Arial" charset="0"/>
                        </a:rPr>
                        <a:t>b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=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  <a:cs typeface="Arial" charset="0"/>
                        </a:rPr>
                        <a:t>g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=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°</a:t>
                      </a:r>
                      <a:endParaRPr kumimoji="0" lang="it-IT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Trigonale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a = b = 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</a:rPr>
                        <a:t>      a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=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  <a:cs typeface="Arial" charset="0"/>
                        </a:rPr>
                        <a:t>b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=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  <a:cs typeface="Arial" charset="0"/>
                        </a:rPr>
                        <a:t>g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≠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°</a:t>
                      </a:r>
                      <a:endParaRPr kumimoji="0" lang="it-IT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9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Esagonale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a = b ≠ 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</a:rPr>
                        <a:t>a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=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  <a:cs typeface="Arial" charset="0"/>
                        </a:rPr>
                        <a:t>b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 =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°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,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  <a:cs typeface="Arial" charset="0"/>
                        </a:rPr>
                        <a:t>g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=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120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°</a:t>
                      </a:r>
                      <a:endParaRPr kumimoji="0" lang="it-IT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Cubico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a = b = 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</a:rPr>
                        <a:t>       a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=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  <a:cs typeface="Arial" charset="0"/>
                        </a:rPr>
                        <a:t>b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=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  <a:cs typeface="Arial" charset="0"/>
                        </a:rPr>
                        <a:t>g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= 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  <a:r>
                        <a:rPr kumimoji="0" 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°</a:t>
                      </a:r>
                      <a:endParaRPr kumimoji="0" lang="it-IT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0" name="Rettangolo 29"/>
          <p:cNvSpPr/>
          <p:nvPr/>
        </p:nvSpPr>
        <p:spPr>
          <a:xfrm>
            <a:off x="0" y="1368722"/>
            <a:ext cx="902098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Al variare dei parametri reticolari sono individuabili </a:t>
            </a:r>
            <a:endParaRPr lang="it-IT" alt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it-IT" altLang="en-US" sz="2800" b="1" dirty="0" smtClean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it-IT" altLang="en-US" sz="2800" b="1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sistemi </a:t>
            </a:r>
            <a:r>
              <a:rPr lang="it-IT" altLang="en-US" sz="2800" b="1" smtClean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cristallini</a:t>
            </a:r>
            <a:endParaRPr lang="it-IT" altLang="en-US" sz="2800" b="1" dirty="0">
              <a:solidFill>
                <a:srgbClr val="FF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2931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BFE71-7623-4C60-9342-50703C54D46D}" type="slidenum">
              <a:rPr lang="en-GB" smtClean="0"/>
              <a:t>9</a:t>
            </a:fld>
            <a:endParaRPr lang="en-GB"/>
          </a:p>
        </p:txBody>
      </p:sp>
      <p:sp>
        <p:nvSpPr>
          <p:cNvPr id="4" name="Segnaposto piè di pagina 12"/>
          <p:cNvSpPr>
            <a:spLocks noGrp="1"/>
          </p:cNvSpPr>
          <p:nvPr>
            <p:ph type="ftr" sz="quarter" idx="11"/>
          </p:nvPr>
        </p:nvSpPr>
        <p:spPr>
          <a:xfrm>
            <a:off x="2326986" y="6538912"/>
            <a:ext cx="5834406" cy="246221"/>
          </a:xfrm>
        </p:spPr>
        <p:txBody>
          <a:bodyPr>
            <a:noAutofit/>
          </a:bodyPr>
          <a:lstStyle/>
          <a:p>
            <a:r>
              <a:rPr lang="it-IT" sz="1000" i="1" smtClean="0">
                <a:latin typeface="Arial" panose="020B0604020202020204" pitchFamily="34" charset="0"/>
                <a:cs typeface="Arial" panose="020B0604020202020204" pitchFamily="34" charset="0"/>
              </a:rPr>
              <a:t>Alternanza scuola-lavoro, 19 marzo 2019, Istituto di Cristallografia-CNR, Bari</a:t>
            </a:r>
            <a:endParaRPr lang="en-GB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3798987" y="58016"/>
            <a:ext cx="44230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Simmetria nei cristalli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817895"/>
            <a:ext cx="12056882" cy="158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it-IT" altLang="en-US" sz="2800" dirty="0" smtClean="0">
                <a:solidFill>
                  <a:schemeClr val="tx1"/>
                </a:solidFill>
                <a:cs typeface="Arial" panose="020B0604020202020204" pitchFamily="34" charset="0"/>
              </a:rPr>
              <a:t>Gli indici </a:t>
            </a:r>
            <a:r>
              <a:rPr lang="it-IT" altLang="en-US" sz="2800" dirty="0">
                <a:solidFill>
                  <a:schemeClr val="tx1"/>
                </a:solidFill>
                <a:cs typeface="Arial" panose="020B0604020202020204" pitchFamily="34" charset="0"/>
              </a:rPr>
              <a:t>di </a:t>
            </a:r>
            <a:r>
              <a:rPr lang="it-IT" altLang="en-US" sz="2800" dirty="0" smtClean="0">
                <a:solidFill>
                  <a:schemeClr val="tx1"/>
                </a:solidFill>
                <a:cs typeface="Arial" panose="020B0604020202020204" pitchFamily="34" charset="0"/>
              </a:rPr>
              <a:t>Miller, </a:t>
            </a:r>
            <a:r>
              <a:rPr lang="it-IT" altLang="en-US" sz="2800" dirty="0" smtClean="0">
                <a:solidFill>
                  <a:srgbClr val="FF0000"/>
                </a:solidFill>
                <a:cs typeface="Arial" panose="020B0604020202020204" pitchFamily="34" charset="0"/>
              </a:rPr>
              <a:t>h </a:t>
            </a:r>
            <a:r>
              <a:rPr lang="it-IT" altLang="en-US" sz="2800" dirty="0">
                <a:solidFill>
                  <a:srgbClr val="FF0000"/>
                </a:solidFill>
                <a:cs typeface="Arial" panose="020B0604020202020204" pitchFamily="34" charset="0"/>
              </a:rPr>
              <a:t>k </a:t>
            </a:r>
            <a:r>
              <a:rPr lang="it-IT" altLang="en-US" sz="2800" dirty="0" smtClean="0">
                <a:solidFill>
                  <a:srgbClr val="FF0000"/>
                </a:solidFill>
                <a:cs typeface="Arial" panose="020B0604020202020204" pitchFamily="34" charset="0"/>
              </a:rPr>
              <a:t>l</a:t>
            </a:r>
            <a:r>
              <a:rPr lang="it-IT" altLang="en-US" sz="280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it-IT" altLang="en-US" sz="2800" dirty="0" smtClean="0">
                <a:solidFill>
                  <a:schemeClr val="tx1"/>
                </a:solidFill>
                <a:cs typeface="Arial" panose="020B0604020202020204" pitchFamily="34" charset="0"/>
              </a:rPr>
              <a:t>(ogni terna identifica un </a:t>
            </a:r>
            <a:r>
              <a:rPr lang="it-IT" altLang="en-US" sz="28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riflesso</a:t>
            </a:r>
            <a:r>
              <a:rPr lang="it-IT" altLang="en-US" sz="2800" dirty="0" smtClean="0">
                <a:solidFill>
                  <a:schemeClr val="tx1"/>
                </a:solidFill>
                <a:cs typeface="Arial" panose="020B0604020202020204" pitchFamily="34" charset="0"/>
              </a:rPr>
              <a:t>, in forma abbreviata </a:t>
            </a:r>
            <a:r>
              <a:rPr lang="it-IT" altLang="en-US" sz="2800" b="1" i="1" dirty="0" smtClean="0">
                <a:solidFill>
                  <a:srgbClr val="FF0000"/>
                </a:solidFill>
                <a:cs typeface="Arial" panose="020B0604020202020204" pitchFamily="34" charset="0"/>
              </a:rPr>
              <a:t>h</a:t>
            </a:r>
            <a:r>
              <a:rPr lang="it-IT" altLang="en-US" sz="2800" dirty="0" smtClean="0">
                <a:solidFill>
                  <a:schemeClr val="tx1"/>
                </a:solidFill>
                <a:cs typeface="Arial" panose="020B0604020202020204" pitchFamily="34" charset="0"/>
              </a:rPr>
              <a:t>) </a:t>
            </a:r>
            <a:r>
              <a:rPr lang="it-IT" altLang="en-US" sz="2800" dirty="0">
                <a:solidFill>
                  <a:schemeClr val="tx1"/>
                </a:solidFill>
                <a:cs typeface="Arial" panose="020B0604020202020204" pitchFamily="34" charset="0"/>
              </a:rPr>
              <a:t>sono tre numeri interi che definiscono una famiglia di piani </a:t>
            </a:r>
            <a:r>
              <a:rPr lang="it-IT" altLang="en-US" sz="2800" dirty="0" smtClean="0">
                <a:solidFill>
                  <a:schemeClr val="tx1"/>
                </a:solidFill>
                <a:cs typeface="Arial" panose="020B0604020202020204" pitchFamily="34" charset="0"/>
              </a:rPr>
              <a:t>reticolari che dividono: </a:t>
            </a:r>
            <a:endParaRPr lang="it-IT" altLang="en-US" sz="280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pic>
        <p:nvPicPr>
          <p:cNvPr id="7" name="Picture 8" descr="crisimmi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61231" y="2069495"/>
            <a:ext cx="4072212" cy="438222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" name="Rectangle 11"/>
          <p:cNvSpPr>
            <a:spLocks noChangeArrowheads="1"/>
          </p:cNvSpPr>
          <p:nvPr/>
        </p:nvSpPr>
        <p:spPr bwMode="auto">
          <a:xfrm>
            <a:off x="3514349" y="2167731"/>
            <a:ext cx="4535487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en-US" sz="2800" b="1" dirty="0">
                <a:solidFill>
                  <a:schemeClr val="tx1"/>
                </a:solidFill>
                <a:cs typeface="Arial" panose="020B0604020202020204" pitchFamily="34" charset="0"/>
              </a:rPr>
              <a:t>a</a:t>
            </a:r>
            <a:r>
              <a:rPr lang="it-IT" altLang="en-US" sz="2800" dirty="0">
                <a:solidFill>
                  <a:schemeClr val="tx1"/>
                </a:solidFill>
                <a:cs typeface="Arial" panose="020B0604020202020204" pitchFamily="34" charset="0"/>
              </a:rPr>
              <a:t> in </a:t>
            </a:r>
            <a:r>
              <a:rPr lang="it-IT" altLang="en-US" sz="2800" dirty="0">
                <a:solidFill>
                  <a:srgbClr val="FF0000"/>
                </a:solidFill>
                <a:cs typeface="Arial" panose="020B0604020202020204" pitchFamily="34" charset="0"/>
              </a:rPr>
              <a:t>h</a:t>
            </a:r>
            <a:r>
              <a:rPr lang="it-IT" altLang="en-US" sz="2800" dirty="0">
                <a:solidFill>
                  <a:schemeClr val="tx1"/>
                </a:solidFill>
                <a:cs typeface="Arial" panose="020B0604020202020204" pitchFamily="34" charset="0"/>
              </a:rPr>
              <a:t> parti</a:t>
            </a:r>
          </a:p>
        </p:txBody>
      </p:sp>
      <p:sp>
        <p:nvSpPr>
          <p:cNvPr id="9" name="Rectangle 13"/>
          <p:cNvSpPr>
            <a:spLocks noChangeArrowheads="1"/>
          </p:cNvSpPr>
          <p:nvPr/>
        </p:nvSpPr>
        <p:spPr bwMode="auto">
          <a:xfrm>
            <a:off x="3712292" y="2851309"/>
            <a:ext cx="403225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en-US" sz="28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 c</a:t>
            </a:r>
            <a:r>
              <a:rPr lang="it-IT" altLang="en-US" sz="2800" dirty="0" smtClean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it-IT" altLang="en-US" sz="2800" dirty="0">
                <a:solidFill>
                  <a:schemeClr val="tx1"/>
                </a:solidFill>
                <a:cs typeface="Arial" panose="020B0604020202020204" pitchFamily="34" charset="0"/>
              </a:rPr>
              <a:t>in </a:t>
            </a:r>
            <a:r>
              <a:rPr lang="it-IT" altLang="en-US" sz="2800" dirty="0">
                <a:solidFill>
                  <a:srgbClr val="FF0000"/>
                </a:solidFill>
                <a:cs typeface="Arial" panose="020B0604020202020204" pitchFamily="34" charset="0"/>
              </a:rPr>
              <a:t>l</a:t>
            </a:r>
            <a:r>
              <a:rPr lang="it-IT" altLang="en-US" sz="280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it-IT" altLang="en-US" sz="2800" dirty="0" smtClean="0">
                <a:solidFill>
                  <a:schemeClr val="tx1"/>
                </a:solidFill>
                <a:cs typeface="Arial" panose="020B0604020202020204" pitchFamily="34" charset="0"/>
              </a:rPr>
              <a:t>parti.</a:t>
            </a:r>
            <a:endParaRPr lang="it-IT" altLang="en-US" sz="280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10" name="Rectangle 14"/>
          <p:cNvSpPr>
            <a:spLocks noChangeArrowheads="1"/>
          </p:cNvSpPr>
          <p:nvPr/>
        </p:nvSpPr>
        <p:spPr bwMode="auto">
          <a:xfrm>
            <a:off x="3514348" y="2636043"/>
            <a:ext cx="4535487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en-US" sz="2800" b="1" dirty="0">
                <a:solidFill>
                  <a:schemeClr val="tx1"/>
                </a:solidFill>
                <a:cs typeface="Arial" panose="020B0604020202020204" pitchFamily="34" charset="0"/>
              </a:rPr>
              <a:t>b</a:t>
            </a:r>
            <a:r>
              <a:rPr lang="it-IT" altLang="en-US" sz="2800" dirty="0">
                <a:solidFill>
                  <a:schemeClr val="tx1"/>
                </a:solidFill>
                <a:cs typeface="Arial" panose="020B0604020202020204" pitchFamily="34" charset="0"/>
              </a:rPr>
              <a:t> in </a:t>
            </a:r>
            <a:r>
              <a:rPr lang="it-IT" altLang="en-US" sz="2800" dirty="0">
                <a:solidFill>
                  <a:srgbClr val="FF0000"/>
                </a:solidFill>
                <a:cs typeface="Arial" panose="020B0604020202020204" pitchFamily="34" charset="0"/>
              </a:rPr>
              <a:t>k</a:t>
            </a:r>
            <a:r>
              <a:rPr lang="it-IT" altLang="en-US" sz="2800" dirty="0">
                <a:solidFill>
                  <a:schemeClr val="tx1"/>
                </a:solidFill>
                <a:cs typeface="Arial" panose="020B0604020202020204" pitchFamily="34" charset="0"/>
              </a:rPr>
              <a:t> parti</a:t>
            </a:r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2881344" y="486332"/>
            <a:ext cx="6048375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en-US" sz="3200" dirty="0" smtClean="0">
                <a:solidFill>
                  <a:srgbClr val="FF3300"/>
                </a:solidFill>
                <a:cs typeface="Arial" panose="020B0604020202020204" pitchFamily="34" charset="0"/>
              </a:rPr>
              <a:t>GLI INDICI DI MILLER</a:t>
            </a:r>
            <a:endParaRPr lang="it-IT" altLang="en-US" sz="3200" dirty="0">
              <a:solidFill>
                <a:srgbClr val="FF33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1907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4&quot;/&gt;&lt;lineCharCount val=&quot;73&quot;/&gt;&lt;lineCharCount val=&quot;70&quot;/&gt;&lt;lineCharCount val=&quot;80&quot;/&gt;&lt;lineCharCount val=&quot;75&quot;/&gt;&lt;/TableIndex&gt;&lt;/ShapeTextInfo&gt;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4&quot;/&gt;&lt;lineCharCount val=&quot;83&quot;/&gt;&lt;lineCharCount val=&quot;95&quot;/&gt;&lt;lineCharCount val=&quot;87&quot;/&gt;&lt;lineCharCount val=&quot;68&quot;/&gt;&lt;/TableIndex&gt;&lt;/ShapeTextInfo&gt;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31CCD51C-361F-4F2D-821A-42ABC09797CC}&quot;/&gt;&lt;isInvalidForFieldText val=&quot;0&quot;/&gt;&lt;Image&gt;&lt;filename val=&quot;C:\Users\Ciapotti\AppData\Local\Temp\CP659218212586Session\CPTrustFolder659218212586\PPTImport659218244238\data\asimages\{31CCD51C-361F-4F2D-821A-42ABC09797CC}_16.png&quot;/&gt;&lt;left val=&quot;50&quot;/&gt;&lt;top val=&quot;151&quot;/&gt;&lt;width val=&quot;563&quot;/&gt;&lt;height val=&quot;276&quot;/&gt;&lt;hasText val=&quot;1&quot;/&gt;&lt;/Image&gt;&lt;/ThreeDShapeInfo&gt;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9&quot;/&gt;&lt;/TableIndex&gt;&lt;/ShapeTextInfo&gt;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9&quot;/&gt;&lt;/TableIndex&gt;&lt;/ShapeTextInfo&gt;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0&quot;/&gt;&lt;/TableIndex&gt;&lt;/ShapeTextInfo&gt;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0&quot;/&gt;&lt;/TableIndex&gt;&lt;/ShapeTextInfo&gt;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8&quot;/&gt;&lt;lineCharCount val=&quot;37&quot;/&gt;&lt;lineCharCount val=&quot;36&quot;/&gt;&lt;lineCharCount val=&quot;35&quot;/&gt;&lt;lineCharCount val=&quot;37&quot;/&gt;&lt;lineCharCount val=&quot;34&quot;/&gt;&lt;lineCharCount val=&quot;31&quot;/&gt;&lt;lineCharCount val=&quot;36&quot;/&gt;&lt;lineCharCount val=&quot;8&quot;/&gt;&lt;/TableIndex&gt;&lt;/ShapeTextInfo&gt;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8&quot;/&gt;&lt;lineCharCount val=&quot;37&quot;/&gt;&lt;lineCharCount val=&quot;36&quot;/&gt;&lt;lineCharCount val=&quot;35&quot;/&gt;&lt;lineCharCount val=&quot;37&quot;/&gt;&lt;lineCharCount val=&quot;34&quot;/&gt;&lt;lineCharCount val=&quot;31&quot;/&gt;&lt;lineCharCount val=&quot;36&quot;/&gt;&lt;lineCharCount val=&quot;8&quot;/&gt;&lt;/TableIndex&gt;&lt;/ShapeTextInfo&gt;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9&quot;/&gt;&lt;/TableIndex&gt;&lt;/ShapeTextInfo&gt;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7&quot;/&gt;&lt;/TableIndex&gt;&lt;/ShapeTextInfo&gt;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20&quot;/&gt;&lt;lineCharCount val=&quot;8&quot;/&gt;&lt;/TableIndex&gt;&lt;/ShapeTextInfo&gt;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3&quot;/&gt;&lt;lineCharCount val=&quot;15&quot;/&gt;&lt;/TableIndex&gt;&lt;/ShapeTextInfo&gt;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&quot;/&gt;&lt;/TableIndex&gt;&lt;/ShapeTextInfo&gt;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&quot;/&gt;&lt;/TableIndex&gt;&lt;/ShapeTextInfo&gt;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&quot;/&gt;&lt;/TableIndex&gt;&lt;/ShapeTextInfo&gt;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&quot;/&gt;&lt;/TableIndex&gt;&lt;/ShapeTextInfo&gt;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1&quot;/&gt;&lt;lineCharCount val=&quot;14&quot;/&gt;&lt;/TableIndex&gt;&lt;/ShapeTextInfo&gt;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20&quot;/&gt;&lt;lineCharCount val=&quot;8&quot;/&gt;&lt;/TableIndex&gt;&lt;/ShapeTextInfo&gt;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30&quot;/&gt;&lt;lineCharCount val=&quot;24&quot;/&gt;&lt;/TableIndex&gt;&lt;/ShapeTextInfo&gt;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5&quot;/&gt;&lt;lineCharCount val=&quot;24&quot;/&gt;&lt;/TableIndex&gt;&lt;/ShapeTextInfo&gt;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9&quot;/&gt;&lt;lineCharCount val=&quot;13&quot;/&gt;&lt;/TableIndex&gt;&lt;/ShapeTextInfo&gt;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7&quot;/&gt;&lt;/TableIndex&gt;&lt;/ShapeTextInfo&gt;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9&quot;/&gt;&lt;lineCharCount val=&quot;9&quot;/&gt;&lt;/TableIndex&gt;&lt;/ShapeTextInfo&gt;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6&quot;/&gt;&lt;lineCharCount val=&quot;13&quot;/&gt;&lt;/TableIndex&gt;&lt;/ShapeTextInfo&gt;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6&quot;/&gt;&lt;/TableIndex&gt;&lt;/ShapeTextInfo&gt;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8&quot;/&gt;&lt;/TableIndex&gt;&lt;/ShapeTextInfo&gt;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8&quot;/&gt;&lt;/TableIndex&gt;&lt;/ShapeTextInfo&gt;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7&quot;/&gt;&lt;/TableIndex&gt;&lt;/ShapeTextInfo&gt;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22&quot;/&gt;&lt;/TableIndex&gt;&lt;/ShapeTextInfo&gt;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0&quot;/&gt;&lt;lineCharCount val=&quot;10&quot;/&gt;&lt;/TableIndex&gt;&lt;/ShapeTextInfo&gt;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6&quot;/&gt;&lt;/TableIndex&gt;&lt;/ShapeTextInfo&gt;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0&quot;/&gt;&lt;lineCharCount val=&quot;11&quot;/&gt;&lt;/TableIndex&gt;&lt;/ShapeTextInfo&gt;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6&quot;/&gt;&lt;/TableIndex&gt;&lt;/ShapeTextInfo&gt;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9&quot;/&gt;&lt;/TableIndex&gt;&lt;/ShapeTextInfo&gt;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5&quot;/&gt;&lt;/TableIndex&gt;&lt;/ShapeTextInfo&gt;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28E05020-2631-4501-82E8-AA552B67B750}&quot;/&gt;&lt;isInvalidForFieldText val=&quot;0&quot;/&gt;&lt;Image&gt;&lt;filename val=&quot;C:\Users\Ciapotti\AppData\Local\Temp\CP659218212586Session\CPTrustFolder659218212586\PPTImport659218244238\data\asimages\{28E05020-2631-4501-82E8-AA552B67B750}_18.png&quot;/&gt;&lt;left val=&quot;534&quot;/&gt;&lt;top val=&quot;-5&quot;/&gt;&lt;width val=&quot;199&quot;/&gt;&lt;height val=&quot;247&quot;/&gt;&lt;hasText val=&quot;1&quot;/&gt;&lt;/Image&gt;&lt;/ThreeDShapeInfo&gt;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23&quot;/&gt;&lt;lineCharCount val=&quot;11&quot;/&gt;&lt;/TableIndex&gt;&lt;/ShapeTextInfo&gt;"/>
  <p:tag name="PRESENTER_SHAPEINFO" val="&lt;ThreeDShapeInfo&gt;&lt;uuid val=&quot;{5D9765DD-1C63-4D7F-8A4B-86668CD75658}&quot;/&gt;&lt;isInvalidForFieldText val=&quot;0&quot;/&gt;&lt;Image&gt;&lt;filename val=&quot;C:\Users\Ciapotti\AppData\Local\Temp\CP659218212586Session\CPTrustFolder659218212586\PPTImport659218244238\data\asimages\{5D9765DD-1C63-4D7F-8A4B-86668CD75658}_18.png&quot;/&gt;&lt;left val=&quot;510&quot;/&gt;&lt;top val=&quot;202&quot;/&gt;&lt;width val=&quot;199&quot;/&gt;&lt;height val=&quot;115&quot;/&gt;&lt;hasText val=&quot;1&quot;/&gt;&lt;/Image&gt;&lt;/ThreeDShapeInfo&gt;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3&quot;/&gt;&lt;lineCharCount val=&quot;79&quot;/&gt;&lt;lineCharCount val=&quot;76&quot;/&gt;&lt;lineCharCount val=&quot;16&quot;/&gt;&lt;/TableIndex&gt;&lt;/ShapeTextInfo&gt;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27&quot;/&gt;&lt;/TableIndex&gt;&lt;/ShapeTextInfo&gt;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8&quot;/&gt;&lt;lineCharCount val=&quot;28&quot;/&gt;&lt;lineCharCount val=&quot;21&quot;/&gt;&lt;lineCharCount val=&quot;24&quot;/&gt;&lt;lineCharCount val=&quot;24&quot;/&gt;&lt;lineCharCount val=&quot;25&quot;/&gt;&lt;lineCharCount val=&quot;23&quot;/&gt;&lt;lineCharCount val=&quot;24&quot;/&gt;&lt;lineCharCount val=&quot;23&quot;/&gt;&lt;/TableIndex&gt;&lt;/ShapeTextInfo&gt;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8&quot;/&gt;&lt;/TableIndex&gt;&lt;/ShapeTextInfo&gt;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2812</TotalTime>
  <Words>3303</Words>
  <Application>Microsoft Office PowerPoint</Application>
  <PresentationFormat>Widescreen</PresentationFormat>
  <Paragraphs>468</Paragraphs>
  <Slides>53</Slides>
  <Notes>4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12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0</vt:i4>
      </vt:variant>
      <vt:variant>
        <vt:lpstr>Titoli diapositive</vt:lpstr>
      </vt:variant>
      <vt:variant>
        <vt:i4>53</vt:i4>
      </vt:variant>
    </vt:vector>
  </HeadingPairs>
  <TitlesOfParts>
    <vt:vector size="66" baseType="lpstr">
      <vt:lpstr>Arial</vt:lpstr>
      <vt:lpstr>Calibri</vt:lpstr>
      <vt:lpstr>Calibri Light</vt:lpstr>
      <vt:lpstr>Comic Sans MS</vt:lpstr>
      <vt:lpstr>Courier New</vt:lpstr>
      <vt:lpstr>DejaVu Sans</vt:lpstr>
      <vt:lpstr>Lohit Hindi</vt:lpstr>
      <vt:lpstr>Perpetua</vt:lpstr>
      <vt:lpstr>Symbol</vt:lpstr>
      <vt:lpstr>Tahoma</vt:lpstr>
      <vt:lpstr>Times New Roman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angela</dc:creator>
  <cp:lastModifiedBy>angela</cp:lastModifiedBy>
  <cp:revision>161</cp:revision>
  <dcterms:created xsi:type="dcterms:W3CDTF">2017-03-06T07:13:48Z</dcterms:created>
  <dcterms:modified xsi:type="dcterms:W3CDTF">2019-03-15T08:15:20Z</dcterms:modified>
</cp:coreProperties>
</file>